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59"/>
  </p:notesMasterIdLst>
  <p:sldIdLst>
    <p:sldId id="467" r:id="rId2"/>
    <p:sldId id="399" r:id="rId3"/>
    <p:sldId id="455" r:id="rId4"/>
    <p:sldId id="351" r:id="rId5"/>
    <p:sldId id="397" r:id="rId6"/>
    <p:sldId id="346" r:id="rId7"/>
    <p:sldId id="363" r:id="rId8"/>
    <p:sldId id="272" r:id="rId9"/>
    <p:sldId id="468" r:id="rId10"/>
    <p:sldId id="400" r:id="rId11"/>
    <p:sldId id="371" r:id="rId12"/>
    <p:sldId id="315" r:id="rId13"/>
    <p:sldId id="431" r:id="rId14"/>
    <p:sldId id="402" r:id="rId15"/>
    <p:sldId id="423" r:id="rId16"/>
    <p:sldId id="464" r:id="rId17"/>
    <p:sldId id="401" r:id="rId18"/>
    <p:sldId id="435" r:id="rId19"/>
    <p:sldId id="405" r:id="rId20"/>
    <p:sldId id="443" r:id="rId21"/>
    <p:sldId id="460" r:id="rId22"/>
    <p:sldId id="461" r:id="rId23"/>
    <p:sldId id="424" r:id="rId24"/>
    <p:sldId id="409" r:id="rId25"/>
    <p:sldId id="448" r:id="rId26"/>
    <p:sldId id="462" r:id="rId27"/>
    <p:sldId id="469" r:id="rId28"/>
    <p:sldId id="473" r:id="rId29"/>
    <p:sldId id="470" r:id="rId30"/>
    <p:sldId id="277" r:id="rId31"/>
    <p:sldId id="454" r:id="rId32"/>
    <p:sldId id="354" r:id="rId33"/>
    <p:sldId id="437" r:id="rId34"/>
    <p:sldId id="452" r:id="rId35"/>
    <p:sldId id="453" r:id="rId36"/>
    <p:sldId id="456" r:id="rId37"/>
    <p:sldId id="411" r:id="rId38"/>
    <p:sldId id="412" r:id="rId39"/>
    <p:sldId id="421" r:id="rId40"/>
    <p:sldId id="413" r:id="rId41"/>
    <p:sldId id="414" r:id="rId42"/>
    <p:sldId id="415" r:id="rId43"/>
    <p:sldId id="416" r:id="rId44"/>
    <p:sldId id="418" r:id="rId45"/>
    <p:sldId id="419" r:id="rId46"/>
    <p:sldId id="420" r:id="rId47"/>
    <p:sldId id="422" r:id="rId48"/>
    <p:sldId id="439" r:id="rId49"/>
    <p:sldId id="457" r:id="rId50"/>
    <p:sldId id="440" r:id="rId51"/>
    <p:sldId id="441" r:id="rId52"/>
    <p:sldId id="444" r:id="rId53"/>
    <p:sldId id="425" r:id="rId54"/>
    <p:sldId id="449" r:id="rId55"/>
    <p:sldId id="450" r:id="rId56"/>
    <p:sldId id="451" r:id="rId57"/>
    <p:sldId id="4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A03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691" autoAdjust="0"/>
    <p:restoredTop sz="73333" autoAdjust="0"/>
  </p:normalViewPr>
  <p:slideViewPr>
    <p:cSldViewPr>
      <p:cViewPr>
        <p:scale>
          <a:sx n="50" d="100"/>
          <a:sy n="50" d="100"/>
        </p:scale>
        <p:origin x="-1980" y="-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00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1794" y="12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66094-9344-4048-95D6-96AB7C771904}" type="datetimeFigureOut">
              <a:rPr lang="en-US" smtClean="0"/>
              <a:pPr/>
              <a:t>3/13/2015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17E9C-4E8E-4BDF-98C3-D1DFFA819E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Project </a:t>
            </a:r>
            <a:r>
              <a:rPr lang="en-US" dirty="0" err="1" smtClean="0"/>
              <a:t>ive</a:t>
            </a:r>
            <a:r>
              <a:rPr lang="en-US" dirty="0" smtClean="0"/>
              <a:t> been working during my time</a:t>
            </a:r>
            <a:r>
              <a:rPr lang="en-US" baseline="0" dirty="0" smtClean="0"/>
              <a:t> here as a graduate </a:t>
            </a:r>
            <a:r>
              <a:rPr lang="en-US" baseline="0" dirty="0" smtClean="0"/>
              <a:t>student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I first started working on it, it was just a cool idea my advisors </a:t>
            </a:r>
            <a:r>
              <a:rPr lang="en-US" baseline="0" dirty="0" smtClean="0"/>
              <a:t>had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Didn’t know if </a:t>
            </a:r>
            <a:r>
              <a:rPr lang="en-US" baseline="0" dirty="0" err="1" smtClean="0"/>
              <a:t>if</a:t>
            </a:r>
            <a:r>
              <a:rPr lang="en-US" baseline="0" dirty="0" smtClean="0"/>
              <a:t> would even </a:t>
            </a:r>
            <a:r>
              <a:rPr lang="en-US" baseline="0" dirty="0" smtClean="0"/>
              <a:t>work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Today 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 showing the progress we have made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SLIDE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Before we can characterize;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First Determine if  organizational patterns </a:t>
            </a:r>
            <a:r>
              <a:rPr lang="en-US" sz="2000" b="1" baseline="0" dirty="0" smtClean="0">
                <a:solidFill>
                  <a:schemeClr val="bg1"/>
                </a:solidFill>
              </a:rPr>
              <a:t>similar throughout individual </a:t>
            </a:r>
            <a:r>
              <a:rPr lang="en-US" sz="2000" baseline="0" dirty="0" smtClean="0">
                <a:solidFill>
                  <a:schemeClr val="bg1"/>
                </a:solidFill>
              </a:rPr>
              <a:t>thymus </a:t>
            </a:r>
            <a:r>
              <a:rPr lang="en-US" sz="2000" b="1" baseline="0" dirty="0" smtClean="0">
                <a:solidFill>
                  <a:schemeClr val="bg1"/>
                </a:solidFill>
              </a:rPr>
              <a:t>and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="1" baseline="0" dirty="0" smtClean="0">
                <a:solidFill>
                  <a:schemeClr val="bg1"/>
                </a:solidFill>
              </a:rPr>
              <a:t> WT </a:t>
            </a:r>
            <a:r>
              <a:rPr lang="en-US" sz="2000" b="1" baseline="0" dirty="0" err="1" smtClean="0">
                <a:solidFill>
                  <a:schemeClr val="bg1"/>
                </a:solidFill>
              </a:rPr>
              <a:t>thym</a:t>
            </a:r>
            <a:r>
              <a:rPr lang="en-US" sz="2000" baseline="0" dirty="0" err="1" smtClean="0">
                <a:solidFill>
                  <a:schemeClr val="bg1"/>
                </a:solidFill>
              </a:rPr>
              <a:t>ii</a:t>
            </a:r>
            <a:r>
              <a:rPr lang="en-US" sz="2000" baseline="0" dirty="0" smtClean="0">
                <a:solidFill>
                  <a:schemeClr val="bg1"/>
                </a:solidFill>
              </a:rPr>
              <a:t> samples of </a:t>
            </a:r>
            <a:r>
              <a:rPr lang="en-US" sz="2000" b="1" baseline="0" dirty="0" smtClean="0">
                <a:solidFill>
                  <a:schemeClr val="bg1"/>
                </a:solidFill>
              </a:rPr>
              <a:t>same genotype and age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If they are-develop a general model to characterize this organization that can use for comparisons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solidFill>
                  <a:schemeClr val="bg1"/>
                </a:solidFill>
              </a:rPr>
              <a:t>Determine this through the use of K means clustering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K-means clustering is a </a:t>
            </a:r>
            <a:r>
              <a:rPr lang="en-US" sz="1200" b="1" dirty="0" smtClean="0">
                <a:solidFill>
                  <a:schemeClr val="bg2"/>
                </a:solidFill>
              </a:rPr>
              <a:t>data mining</a:t>
            </a:r>
            <a:r>
              <a:rPr lang="en-US" sz="1200" b="1" baseline="0" dirty="0" smtClean="0">
                <a:solidFill>
                  <a:schemeClr val="bg2"/>
                </a:solidFill>
              </a:rPr>
              <a:t> technique </a:t>
            </a:r>
            <a:r>
              <a:rPr lang="en-US" sz="1200" baseline="0" dirty="0" smtClean="0">
                <a:solidFill>
                  <a:schemeClr val="bg2"/>
                </a:solidFill>
              </a:rPr>
              <a:t>that uses an</a:t>
            </a:r>
            <a:r>
              <a:rPr lang="en-US" sz="1200" dirty="0" smtClean="0">
                <a:solidFill>
                  <a:schemeClr val="bg2"/>
                </a:solidFill>
              </a:rPr>
              <a:t> algorithm to cluster observations with observations they are most similar</a:t>
            </a:r>
            <a:r>
              <a:rPr lang="en-US" sz="1200" baseline="0" dirty="0" smtClean="0">
                <a:solidFill>
                  <a:schemeClr val="bg2"/>
                </a:solidFill>
              </a:rPr>
              <a:t> to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 The algorithm clusters observations into k groups, where k is provided as an </a:t>
            </a:r>
            <a:r>
              <a:rPr lang="en-US" sz="1200" b="1" dirty="0" smtClean="0">
                <a:solidFill>
                  <a:schemeClr val="bg2"/>
                </a:solidFill>
              </a:rPr>
              <a:t>input</a:t>
            </a:r>
            <a:r>
              <a:rPr lang="en-US" sz="1200" dirty="0" smtClean="0">
                <a:solidFill>
                  <a:schemeClr val="bg2"/>
                </a:solidFill>
              </a:rPr>
              <a:t> parameter.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2"/>
                </a:solidFill>
              </a:rPr>
              <a:t>GENERAL overview of how</a:t>
            </a:r>
            <a:r>
              <a:rPr lang="en-US" sz="1200" baseline="0" dirty="0" smtClean="0">
                <a:solidFill>
                  <a:schemeClr val="bg2"/>
                </a:solidFill>
              </a:rPr>
              <a:t> </a:t>
            </a:r>
            <a:r>
              <a:rPr lang="en-US" sz="1200" baseline="0" dirty="0" err="1" smtClean="0">
                <a:solidFill>
                  <a:schemeClr val="bg2"/>
                </a:solidFill>
              </a:rPr>
              <a:t>Kmeans</a:t>
            </a:r>
            <a:r>
              <a:rPr lang="en-US" sz="1200" baseline="0" dirty="0" smtClean="0">
                <a:solidFill>
                  <a:schemeClr val="bg2"/>
                </a:solidFill>
              </a:rPr>
              <a:t> works</a:t>
            </a:r>
            <a:endParaRPr lang="en-US" sz="12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2"/>
                </a:solidFill>
              </a:rPr>
              <a:t>GO OVER IMAGE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2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/>
              <a:t>Minimize difference within a cluster and maximize difference between</a:t>
            </a:r>
          </a:p>
          <a:p>
            <a:endParaRPr lang="en-US" dirty="0" smtClean="0"/>
          </a:p>
          <a:p>
            <a:r>
              <a:rPr lang="en-US" dirty="0" smtClean="0"/>
              <a:t>WE CHOSE TO USE K MEANS AS OPPOSED TO OTHER CLUSTERING METHODS BECAUSE:</a:t>
            </a:r>
          </a:p>
          <a:p>
            <a:r>
              <a:rPr lang="en-US" dirty="0" smtClean="0"/>
              <a:t>	CAN CHOOSE</a:t>
            </a:r>
            <a:r>
              <a:rPr lang="en-US" baseline="0" dirty="0" smtClean="0"/>
              <a:t> DIFFERENT CLUSTER VALUES, identify cryptic info (manipulate K)</a:t>
            </a:r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Apply</a:t>
            </a:r>
            <a:r>
              <a:rPr lang="en-US" baseline="0" dirty="0" smtClean="0">
                <a:solidFill>
                  <a:schemeClr val="bg1"/>
                </a:solidFill>
              </a:rPr>
              <a:t> K means clustering to our dataset that contains cell type, abundance, and </a:t>
            </a:r>
            <a:r>
              <a:rPr lang="en-US" baseline="0" dirty="0" smtClean="0">
                <a:solidFill>
                  <a:schemeClr val="bg1"/>
                </a:solidFill>
              </a:rPr>
              <a:t>location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dirty="0" smtClean="0">
                <a:solidFill>
                  <a:schemeClr val="bg1"/>
                </a:solidFill>
              </a:rPr>
              <a:t>REASON</a:t>
            </a:r>
            <a:r>
              <a:rPr lang="en-US" b="1" baseline="0" dirty="0" smtClean="0">
                <a:solidFill>
                  <a:schemeClr val="bg1"/>
                </a:solidFill>
              </a:rPr>
              <a:t> TO USE: </a:t>
            </a:r>
            <a:r>
              <a:rPr lang="en-US" b="0" baseline="0" dirty="0" smtClean="0">
                <a:solidFill>
                  <a:schemeClr val="bg1"/>
                </a:solidFill>
              </a:rPr>
              <a:t>K means will do this by </a:t>
            </a:r>
            <a:r>
              <a:rPr lang="en-US" b="1" baseline="0" dirty="0" smtClean="0">
                <a:solidFill>
                  <a:schemeClr val="bg1"/>
                </a:solidFill>
              </a:rPr>
              <a:t>detecting GEOGRAPHICAL regions of COMPOSITIONAL </a:t>
            </a:r>
            <a:r>
              <a:rPr lang="en-US" b="1" baseline="0" dirty="0" smtClean="0">
                <a:solidFill>
                  <a:schemeClr val="bg1"/>
                </a:solidFill>
              </a:rPr>
              <a:t>similarity on thymus section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aseline="0" dirty="0" smtClean="0">
                <a:solidFill>
                  <a:schemeClr val="bg1"/>
                </a:solidFill>
              </a:rPr>
              <a:t>REGIONS IDENTIFIED THROUGH DESCRIPTIVE APPROACHES</a:t>
            </a: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b="1" baseline="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b="1" baseline="0" dirty="0" smtClean="0">
                <a:solidFill>
                  <a:schemeClr val="bg1"/>
                </a:solidFill>
              </a:rPr>
              <a:t>Compare to previously identified regions; determine if patterns similar within and between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</a:rPr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showing </a:t>
            </a:r>
            <a:r>
              <a:rPr lang="en-US" dirty="0" smtClean="0"/>
              <a:t>WHERE CLUSTERS FORMED ON THYMUS</a:t>
            </a:r>
            <a:r>
              <a:rPr lang="en-US" baseline="0" dirty="0" smtClean="0"/>
              <a:t> SECTION</a:t>
            </a:r>
            <a:r>
              <a:rPr lang="en-US" dirty="0" smtClean="0"/>
              <a:t>; COMPARED </a:t>
            </a:r>
            <a:r>
              <a:rPr lang="en-US" dirty="0" smtClean="0"/>
              <a:t>to </a:t>
            </a:r>
            <a:r>
              <a:rPr lang="en-US" dirty="0" smtClean="0"/>
              <a:t>PHYSICAL</a:t>
            </a:r>
            <a:r>
              <a:rPr lang="en-US" baseline="0" dirty="0" smtClean="0"/>
              <a:t> </a:t>
            </a:r>
            <a:r>
              <a:rPr lang="en-US" dirty="0" smtClean="0"/>
              <a:t>sections </a:t>
            </a:r>
            <a:r>
              <a:rPr lang="en-US" dirty="0" smtClean="0"/>
              <a:t>stained with antibodies</a:t>
            </a:r>
          </a:p>
          <a:p>
            <a:endParaRPr lang="en-US" dirty="0" smtClean="0"/>
          </a:p>
          <a:p>
            <a:r>
              <a:rPr lang="en-US" dirty="0" smtClean="0"/>
              <a:t>Describe K and colors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Initially</a:t>
            </a:r>
            <a:r>
              <a:rPr lang="en-US" baseline="0" dirty="0" smtClean="0"/>
              <a:t> </a:t>
            </a:r>
            <a:r>
              <a:rPr lang="en-US" b="1" baseline="0" dirty="0" smtClean="0"/>
              <a:t>STARTED </a:t>
            </a:r>
            <a:r>
              <a:rPr lang="en-US" baseline="0" dirty="0" smtClean="0"/>
              <a:t>with </a:t>
            </a:r>
            <a:r>
              <a:rPr lang="en-US" dirty="0" smtClean="0"/>
              <a:t>K=3, medulla and cortex; expected </a:t>
            </a:r>
            <a:r>
              <a:rPr lang="en-US" dirty="0" err="1" smtClean="0"/>
              <a:t>bc</a:t>
            </a:r>
            <a:r>
              <a:rPr lang="en-US" dirty="0" smtClean="0"/>
              <a:t> we</a:t>
            </a:r>
            <a:r>
              <a:rPr lang="en-US" baseline="0" dirty="0" smtClean="0"/>
              <a:t> have antibodies for these regions</a:t>
            </a:r>
          </a:p>
          <a:p>
            <a:endParaRPr lang="en-US" dirty="0" smtClean="0"/>
          </a:p>
          <a:p>
            <a:r>
              <a:rPr lang="en-US" dirty="0" smtClean="0"/>
              <a:t>However, </a:t>
            </a:r>
            <a:r>
              <a:rPr lang="en-US" dirty="0" smtClean="0"/>
              <a:t>DON’T HAVE ANTIBODIES</a:t>
            </a:r>
            <a:r>
              <a:rPr lang="en-US" baseline="0" dirty="0" smtClean="0"/>
              <a:t> specific </a:t>
            </a:r>
            <a:r>
              <a:rPr lang="en-US" b="1" baseline="0" dirty="0" smtClean="0"/>
              <a:t>for CMJ or </a:t>
            </a:r>
            <a:r>
              <a:rPr lang="en-US" b="1" baseline="0" dirty="0" err="1" smtClean="0"/>
              <a:t>Subcap</a:t>
            </a:r>
            <a:r>
              <a:rPr lang="en-US" baseline="0" dirty="0" smtClean="0"/>
              <a:t>? </a:t>
            </a:r>
            <a:r>
              <a:rPr lang="en-US" baseline="0" dirty="0" smtClean="0"/>
              <a:t>IF INCREASE K, </a:t>
            </a:r>
            <a:r>
              <a:rPr lang="en-US" baseline="0" dirty="0" smtClean="0"/>
              <a:t>can we </a:t>
            </a:r>
            <a:r>
              <a:rPr lang="en-US" baseline="0" dirty="0" smtClean="0"/>
              <a:t>REPRODUCE? </a:t>
            </a:r>
            <a:r>
              <a:rPr lang="en-US" baseline="0" dirty="0" smtClean="0"/>
              <a:t>Identify new info?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K=4 Subdivision of medulla, CMJ? K=5, more clustering in medulla, Increase more-clusters </a:t>
            </a:r>
            <a:r>
              <a:rPr lang="en-US" baseline="0" dirty="0" smtClean="0"/>
              <a:t>everywhere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Proceed with develop methods, </a:t>
            </a:r>
            <a:r>
              <a:rPr lang="en-US" baseline="0" dirty="0" smtClean="0"/>
              <a:t>Interested </a:t>
            </a:r>
            <a:r>
              <a:rPr lang="en-US" baseline="0" dirty="0" smtClean="0"/>
              <a:t>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clusters in K=4</a:t>
            </a:r>
            <a:r>
              <a:rPr lang="en-US" baseline="0" dirty="0" smtClean="0"/>
              <a:t>, go back;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step: Figure out how </a:t>
            </a:r>
            <a:r>
              <a:rPr lang="en-US" b="1" dirty="0" smtClean="0"/>
              <a:t>clustering is being done</a:t>
            </a:r>
            <a:r>
              <a:rPr lang="en-US" dirty="0" smtClean="0"/>
              <a:t>? </a:t>
            </a:r>
          </a:p>
          <a:p>
            <a:r>
              <a:rPr lang="en-US" dirty="0" smtClean="0"/>
              <a:t>Produced </a:t>
            </a:r>
            <a:r>
              <a:rPr lang="en-US" b="1" dirty="0" smtClean="0"/>
              <a:t>graphs</a:t>
            </a:r>
            <a:r>
              <a:rPr lang="en-US" dirty="0" smtClean="0"/>
              <a:t> showing </a:t>
            </a:r>
            <a:r>
              <a:rPr lang="en-US" b="1" dirty="0" smtClean="0"/>
              <a:t>the </a:t>
            </a:r>
            <a:r>
              <a:rPr lang="en-US" b="1" dirty="0" smtClean="0"/>
              <a:t>ABUNDANCE </a:t>
            </a:r>
            <a:r>
              <a:rPr lang="en-US" b="1" dirty="0" smtClean="0"/>
              <a:t>OF CELL</a:t>
            </a:r>
            <a:r>
              <a:rPr lang="en-US" b="1" baseline="0" dirty="0" smtClean="0"/>
              <a:t> TYPE PER CLUSTER</a:t>
            </a:r>
            <a:r>
              <a:rPr lang="en-US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Blue-ABUNDANCE of SEVERAL CELL TYPES throughout this cluster-cell types correspond to the </a:t>
            </a:r>
            <a:r>
              <a:rPr lang="en-US" baseline="0" dirty="0" smtClean="0"/>
              <a:t>cortex</a:t>
            </a:r>
          </a:p>
          <a:p>
            <a:endParaRPr lang="en-US" baseline="0" dirty="0" smtClean="0"/>
          </a:p>
          <a:p>
            <a:r>
              <a:rPr lang="en-US" baseline="0" dirty="0" smtClean="0"/>
              <a:t>Draw attention to red and yellow clusters-area corresponds to medulla; </a:t>
            </a:r>
            <a:r>
              <a:rPr lang="en-US" baseline="0" dirty="0" smtClean="0"/>
              <a:t>red consistently surrounding yellow throughout section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smtClean="0"/>
              <a:t>PATTERNS SIMILAR but </a:t>
            </a:r>
            <a:r>
              <a:rPr lang="en-US" baseline="0" dirty="0" smtClean="0"/>
              <a:t>can detect </a:t>
            </a:r>
            <a:r>
              <a:rPr lang="en-US" baseline="0" dirty="0" smtClean="0"/>
              <a:t>SUBTLE </a:t>
            </a:r>
            <a:r>
              <a:rPr lang="en-US" baseline="0" dirty="0" smtClean="0"/>
              <a:t>differences, </a:t>
            </a:r>
          </a:p>
          <a:p>
            <a:r>
              <a:rPr lang="en-US" baseline="0" dirty="0" smtClean="0"/>
              <a:t>	</a:t>
            </a:r>
            <a:r>
              <a:rPr lang="en-US" baseline="0" dirty="0" smtClean="0"/>
              <a:t>in particular, red </a:t>
            </a:r>
            <a:r>
              <a:rPr lang="en-US" baseline="0" dirty="0" smtClean="0"/>
              <a:t>and yellow share high abundance of 1 cell type; yellow: see presence of cell type you don’t see in </a:t>
            </a:r>
            <a:r>
              <a:rPr lang="en-US" baseline="0" dirty="0" smtClean="0"/>
              <a:t>red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by looking at section stained with cell types, cant distinguish different </a:t>
            </a:r>
            <a:r>
              <a:rPr lang="en-US" baseline="0" dirty="0" smtClean="0"/>
              <a:t>organization </a:t>
            </a:r>
            <a:r>
              <a:rPr lang="en-US" baseline="0" dirty="0" smtClean="0"/>
              <a:t>in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region, </a:t>
            </a:r>
            <a:endParaRPr lang="en-US" baseline="0" dirty="0" smtClean="0"/>
          </a:p>
          <a:p>
            <a:r>
              <a:rPr lang="en-US" baseline="0" dirty="0" smtClean="0"/>
              <a:t>Development </a:t>
            </a:r>
            <a:r>
              <a:rPr lang="en-US" baseline="0" dirty="0" smtClean="0"/>
              <a:t>of quant. Method VALUABLE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by looking at a tissue section stained with antibodies, you don’t see this </a:t>
            </a:r>
            <a:r>
              <a:rPr lang="en-US" baseline="0" dirty="0" smtClean="0"/>
              <a:t>compositionally distinct areas in medulla!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</a:t>
            </a:r>
            <a:r>
              <a:rPr lang="en-US" b="1" dirty="0" smtClean="0"/>
              <a:t>CELL</a:t>
            </a:r>
            <a:r>
              <a:rPr lang="en-US" b="1" baseline="0" dirty="0" smtClean="0"/>
              <a:t> TYPES BETWEEN CLUSTERS</a:t>
            </a:r>
            <a:endParaRPr lang="en-US" b="1" dirty="0" smtClean="0"/>
          </a:p>
          <a:p>
            <a:r>
              <a:rPr lang="en-US" dirty="0" smtClean="0"/>
              <a:t>to see if certain </a:t>
            </a:r>
            <a:r>
              <a:rPr lang="en-US" b="1" dirty="0" smtClean="0"/>
              <a:t>cell types are more common</a:t>
            </a:r>
            <a:r>
              <a:rPr lang="en-US" b="1" baseline="0" dirty="0" smtClean="0"/>
              <a:t> in certain clusters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SLIDE: One cell type more abundant yellow; other in 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Interested in this pattern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it could be either CMJ or 2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smtClean="0"/>
              <a:t>regions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capability</a:t>
            </a:r>
            <a:r>
              <a:rPr lang="en-US" baseline="0" dirty="0" smtClean="0"/>
              <a:t> of quantitative analysis: </a:t>
            </a:r>
            <a:r>
              <a:rPr lang="en-US" dirty="0" smtClean="0"/>
              <a:t>can remove cell types from dataset and see</a:t>
            </a:r>
            <a:r>
              <a:rPr lang="en-US" baseline="0" dirty="0" smtClean="0"/>
              <a:t> how clustering is affected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K14 removal-More mixing </a:t>
            </a:r>
            <a:r>
              <a:rPr lang="en-US" dirty="0" err="1" smtClean="0"/>
              <a:t>bt</a:t>
            </a:r>
            <a:r>
              <a:rPr lang="en-US" dirty="0" smtClean="0"/>
              <a:t> clusters</a:t>
            </a:r>
          </a:p>
          <a:p>
            <a:endParaRPr lang="en-US" dirty="0" smtClean="0"/>
          </a:p>
          <a:p>
            <a:r>
              <a:rPr lang="en-US" dirty="0" smtClean="0"/>
              <a:t>Valuable </a:t>
            </a:r>
            <a:r>
              <a:rPr lang="en-US" dirty="0" err="1" smtClean="0"/>
              <a:t>bc</a:t>
            </a:r>
            <a:r>
              <a:rPr lang="en-US" dirty="0" smtClean="0"/>
              <a:t> can Manipulate dataset,  can focus on cell types (in any combination</a:t>
            </a:r>
            <a:r>
              <a:rPr lang="en-US" baseline="0" dirty="0" smtClean="0"/>
              <a:t> we want to!) also cell types </a:t>
            </a:r>
            <a:r>
              <a:rPr lang="en-US" dirty="0" smtClean="0"/>
              <a:t>that are less abundant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 Provides Useful compositional and geographical information, but Graphs descriptive</a:t>
            </a:r>
            <a:endParaRPr lang="en-US" baseline="0" dirty="0" smtClean="0"/>
          </a:p>
          <a:p>
            <a:r>
              <a:rPr lang="en-US" dirty="0" smtClean="0"/>
              <a:t>Begin to APPLY ECOLOGICAL methods to the thymus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ecology, different </a:t>
            </a:r>
            <a:r>
              <a:rPr lang="en-US" b="1" dirty="0" smtClean="0"/>
              <a:t>INDICIES </a:t>
            </a:r>
            <a:r>
              <a:rPr lang="en-US" dirty="0" smtClean="0"/>
              <a:t>that you can</a:t>
            </a:r>
            <a:r>
              <a:rPr lang="en-US" baseline="0" dirty="0" smtClean="0"/>
              <a:t> use to </a:t>
            </a:r>
            <a:r>
              <a:rPr lang="en-US" b="1" dirty="0" smtClean="0"/>
              <a:t>COMPARE the IDENTITY and relative ABUNDANCE </a:t>
            </a:r>
            <a:r>
              <a:rPr lang="en-US" dirty="0" smtClean="0"/>
              <a:t>of species across communities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b="1" dirty="0" smtClean="0"/>
              <a:t>Bray Curtis Dissimilarity Index </a:t>
            </a:r>
            <a:r>
              <a:rPr lang="en-US" dirty="0" smtClean="0"/>
              <a:t>in particular is a </a:t>
            </a:r>
            <a:r>
              <a:rPr lang="en-US" b="1" dirty="0" smtClean="0"/>
              <a:t>well characterized </a:t>
            </a:r>
            <a:r>
              <a:rPr lang="en-US" dirty="0" smtClean="0"/>
              <a:t>statistical method that looks </a:t>
            </a:r>
            <a:r>
              <a:rPr lang="en-US" b="1" dirty="0" smtClean="0"/>
              <a:t>at compositional dissimilarity between sites based on cell counts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0</a:t>
            </a:r>
            <a:r>
              <a:rPr lang="en-US" baseline="0" dirty="0" smtClean="0"/>
              <a:t> = identical (same composition), 1=don’t share any species; typically multiplied by 100 and given as a percent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Use this index</a:t>
            </a:r>
            <a:r>
              <a:rPr lang="en-US" b="1" baseline="0" dirty="0" smtClean="0"/>
              <a:t> </a:t>
            </a:r>
            <a:r>
              <a:rPr lang="en-US" baseline="0" dirty="0" smtClean="0"/>
              <a:t>to </a:t>
            </a:r>
            <a:r>
              <a:rPr lang="en-US" b="1" dirty="0" smtClean="0"/>
              <a:t>determine how similar clusters</a:t>
            </a:r>
            <a:r>
              <a:rPr lang="en-US" dirty="0" smtClean="0"/>
              <a:t> produced from K means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make comparisons with sections</a:t>
            </a:r>
            <a:r>
              <a:rPr lang="en-US" baseline="0" dirty="0" smtClean="0"/>
              <a:t> in </a:t>
            </a:r>
            <a:r>
              <a:rPr lang="en-US" b="1" baseline="0" dirty="0" smtClean="0"/>
              <a:t>same</a:t>
            </a:r>
            <a:r>
              <a:rPr lang="en-US" baseline="0" dirty="0" smtClean="0"/>
              <a:t> thymus and </a:t>
            </a:r>
            <a:r>
              <a:rPr lang="en-US" b="1" baseline="0" dirty="0" smtClean="0"/>
              <a:t>between</a:t>
            </a:r>
            <a:r>
              <a:rPr lang="en-US" baseline="0" dirty="0" smtClean="0"/>
              <a:t> thymuses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BC produced results from</a:t>
            </a:r>
            <a:r>
              <a:rPr lang="en-US" baseline="0" dirty="0" smtClean="0"/>
              <a:t> 0-1; </a:t>
            </a: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</a:t>
            </a:r>
            <a:r>
              <a:rPr lang="en-US" b="1" baseline="0" dirty="0" smtClean="0"/>
              <a:t>using BC results </a:t>
            </a:r>
            <a:r>
              <a:rPr lang="en-US" baseline="0" dirty="0" smtClean="0"/>
              <a:t>for easier visualization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 this example, we are looking at 2 WT samples; 3 sections from each sample (24 clusters)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several groups form;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Saw fairly </a:t>
            </a:r>
            <a:r>
              <a:rPr lang="en-US" b="1" baseline="0" dirty="0" smtClean="0"/>
              <a:t>consistent grouping of clusters which corresponded to same region (cortex with cortex)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We did see something interesting with respect to grouping of </a:t>
            </a:r>
            <a:r>
              <a:rPr lang="en-US" b="1" baseline="0" dirty="0" err="1" smtClean="0"/>
              <a:t>medullary</a:t>
            </a:r>
            <a:r>
              <a:rPr lang="en-US" b="1" baseline="0" dirty="0" smtClean="0"/>
              <a:t> clusters; WT1 grouped more closely with WT2; at this point, need more </a:t>
            </a:r>
            <a:r>
              <a:rPr lang="en-US" b="1" baseline="0" dirty="0" smtClean="0"/>
              <a:t>data to see if real</a:t>
            </a: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Overall, Based on these results, it appears WT samples are compositionally similar with respect to other 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repeat methods with a mutant;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Can we detect any</a:t>
            </a:r>
            <a:r>
              <a:rPr lang="en-US" sz="2000" baseline="0" dirty="0" smtClean="0">
                <a:solidFill>
                  <a:schemeClr val="bg1"/>
                </a:solidFill>
              </a:rPr>
              <a:t> organizational differences </a:t>
            </a:r>
            <a:r>
              <a:rPr lang="en-US" sz="2000" baseline="0" dirty="0" err="1" smtClean="0">
                <a:solidFill>
                  <a:schemeClr val="bg1"/>
                </a:solidFill>
              </a:rPr>
              <a:t>bt</a:t>
            </a:r>
            <a:r>
              <a:rPr lang="en-US" sz="2000" baseline="0" dirty="0" smtClean="0">
                <a:solidFill>
                  <a:schemeClr val="bg1"/>
                </a:solidFill>
              </a:rPr>
              <a:t> WT and mutant?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dirty="0" smtClean="0"/>
              <a:t>Overall goal </a:t>
            </a:r>
            <a:r>
              <a:rPr lang="en-US" b="0" baseline="0" dirty="0" smtClean="0"/>
              <a:t>of my project was to </a:t>
            </a:r>
            <a:r>
              <a:rPr lang="en-US" b="1" baseline="0" dirty="0" smtClean="0"/>
              <a:t>CREATE A METHOD </a:t>
            </a:r>
            <a:r>
              <a:rPr lang="en-US" b="0" baseline="0" dirty="0" smtClean="0"/>
              <a:t>to QUANTITATIVELY EVALUATE organization of cell types in of biological organs.</a:t>
            </a:r>
          </a:p>
          <a:p>
            <a:endParaRPr lang="en-US" b="0" baseline="0" dirty="0" smtClean="0"/>
          </a:p>
          <a:p>
            <a:r>
              <a:rPr lang="en-US" b="0" dirty="0" smtClean="0"/>
              <a:t>Currently for looking at organization, we rely</a:t>
            </a:r>
            <a:r>
              <a:rPr lang="en-US" b="0" baseline="0" dirty="0" smtClean="0"/>
              <a:t> upon</a:t>
            </a:r>
            <a:r>
              <a:rPr lang="en-US" b="0" dirty="0" smtClean="0"/>
              <a:t> </a:t>
            </a:r>
            <a:r>
              <a:rPr lang="en-US" b="1" dirty="0" smtClean="0"/>
              <a:t>DESCRIPTIV</a:t>
            </a:r>
            <a:r>
              <a:rPr lang="en-US" b="1" baseline="0" dirty="0" smtClean="0"/>
              <a:t>E ASSAYS</a:t>
            </a:r>
            <a:r>
              <a:rPr lang="en-US" b="0" baseline="0" dirty="0" smtClean="0"/>
              <a:t>, have had </a:t>
            </a:r>
            <a:r>
              <a:rPr lang="en-US" b="1" baseline="0" dirty="0" smtClean="0"/>
              <a:t>SUCCESS;</a:t>
            </a:r>
            <a:r>
              <a:rPr lang="en-US" b="0" dirty="0" smtClean="0"/>
              <a:t>     ____CLICK (for instance, in this example</a:t>
            </a:r>
            <a:r>
              <a:rPr lang="en-US" b="0" dirty="0" smtClean="0">
                <a:sym typeface="Wingdings" pitchFamily="2" charset="2"/>
              </a:rPr>
              <a:t></a:t>
            </a:r>
            <a:endParaRPr lang="en-US" b="0" dirty="0" smtClean="0"/>
          </a:p>
          <a:p>
            <a:r>
              <a:rPr lang="en-US" b="0" dirty="0" smtClean="0"/>
              <a:t>BY USING  DESCRIPTIVE METHODS we have been able </a:t>
            </a:r>
            <a:r>
              <a:rPr lang="en-US" b="0" baseline="0" dirty="0" smtClean="0"/>
              <a:t>to look at tissues and organs in greater detail;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  <a:p>
            <a:r>
              <a:rPr lang="en-US" b="0" dirty="0" smtClean="0"/>
              <a:t>Problem with DESCRIPTIVE</a:t>
            </a:r>
            <a:r>
              <a:rPr lang="en-US" b="0" baseline="0" dirty="0" smtClean="0"/>
              <a:t> METHODS; limited by what you are able to see</a:t>
            </a:r>
            <a:r>
              <a:rPr lang="en-US" b="0" baseline="0" dirty="0" smtClean="0"/>
              <a:t>,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From this point on: Thymus: our organ</a:t>
            </a:r>
          </a:p>
          <a:p>
            <a:endParaRPr lang="en-US" b="0" baseline="0" dirty="0" smtClean="0"/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smtClean="0"/>
              <a:t>cell</a:t>
            </a:r>
            <a:r>
              <a:rPr lang="en-US" baseline="0" dirty="0" smtClean="0"/>
              <a:t> marker that identified a specific</a:t>
            </a:r>
            <a:r>
              <a:rPr lang="en-US" dirty="0" smtClean="0"/>
              <a:t> subpopulation of </a:t>
            </a:r>
            <a:r>
              <a:rPr lang="en-US" dirty="0" err="1" smtClean="0"/>
              <a:t>mTECs</a:t>
            </a:r>
            <a:r>
              <a:rPr lang="en-US" dirty="0" smtClean="0"/>
              <a:t> that we know to </a:t>
            </a:r>
            <a:r>
              <a:rPr lang="en-US" b="1" dirty="0" smtClean="0"/>
              <a:t>be FUNCTIONALLY important</a:t>
            </a:r>
            <a:r>
              <a:rPr lang="en-US" b="1" baseline="0" dirty="0" smtClean="0"/>
              <a:t> from previous studies </a:t>
            </a:r>
            <a:r>
              <a:rPr lang="en-US" baseline="0" dirty="0" smtClean="0"/>
              <a:t>that have been done</a:t>
            </a:r>
            <a:endParaRPr lang="en-US" dirty="0" smtClean="0"/>
          </a:p>
          <a:p>
            <a:r>
              <a:rPr lang="en-US" dirty="0" smtClean="0"/>
              <a:t>Detect Organization difference?</a:t>
            </a:r>
          </a:p>
          <a:p>
            <a:endParaRPr lang="en-US" dirty="0" smtClean="0"/>
          </a:p>
          <a:p>
            <a:r>
              <a:rPr lang="en-US" dirty="0" smtClean="0"/>
              <a:t>Can compare </a:t>
            </a:r>
            <a:r>
              <a:rPr lang="en-US" b="1" dirty="0" smtClean="0"/>
              <a:t>remove of cell type to removal of species </a:t>
            </a:r>
            <a:r>
              <a:rPr lang="en-US" dirty="0" smtClean="0"/>
              <a:t>in community;</a:t>
            </a:r>
            <a:r>
              <a:rPr lang="en-US" baseline="0" dirty="0" smtClean="0"/>
              <a:t> can expect several different results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EXAMPLE OF TYPICAL</a:t>
            </a:r>
            <a:r>
              <a:rPr lang="en-US" baseline="0" dirty="0" smtClean="0"/>
              <a:t> MARINE ECOLOGY COMMUNITY</a:t>
            </a:r>
          </a:p>
          <a:p>
            <a:r>
              <a:rPr lang="en-US" dirty="0" smtClean="0"/>
              <a:t>Similar to Keystone species=removal completely alters organization and composition of community; wildly different-STARFISH</a:t>
            </a:r>
          </a:p>
          <a:p>
            <a:r>
              <a:rPr lang="en-US" dirty="0" smtClean="0"/>
              <a:t>	</a:t>
            </a:r>
            <a:r>
              <a:rPr lang="en-US" baseline="0" dirty="0" smtClean="0"/>
              <a:t>       species are still there but there are changes in organization</a:t>
            </a:r>
            <a:endParaRPr lang="en-US" dirty="0" smtClean="0"/>
          </a:p>
          <a:p>
            <a:r>
              <a:rPr lang="en-US" baseline="0" dirty="0" smtClean="0"/>
              <a:t> 	       </a:t>
            </a:r>
            <a:r>
              <a:rPr lang="en-US" dirty="0" smtClean="0"/>
              <a:t>still</a:t>
            </a:r>
            <a:r>
              <a:rPr lang="en-US" baseline="0" dirty="0" smtClean="0"/>
              <a:t> important but doesn’t produce any noticeable organizational effects</a:t>
            </a:r>
          </a:p>
          <a:p>
            <a:r>
              <a:rPr lang="en-US" baseline="0" dirty="0" smtClean="0"/>
              <a:t>	       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Removed </a:t>
            </a:r>
            <a:r>
              <a:rPr lang="en-US" dirty="0" smtClean="0"/>
              <a:t>single</a:t>
            </a:r>
            <a:r>
              <a:rPr lang="en-US" baseline="0" dirty="0" smtClean="0"/>
              <a:t> </a:t>
            </a:r>
            <a:r>
              <a:rPr lang="en-US" dirty="0" smtClean="0"/>
              <a:t>gene-encodes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protein; a TF who’s expression marks a subset of MTECs</a:t>
            </a:r>
          </a:p>
          <a:p>
            <a:endParaRPr lang="en-US" dirty="0" smtClean="0"/>
          </a:p>
          <a:p>
            <a:r>
              <a:rPr lang="en-US" dirty="0" err="1" smtClean="0"/>
              <a:t>Aire</a:t>
            </a:r>
            <a:r>
              <a:rPr lang="en-US" dirty="0" smtClean="0"/>
              <a:t> has 2</a:t>
            </a:r>
            <a:r>
              <a:rPr lang="en-US" baseline="0" dirty="0" smtClean="0"/>
              <a:t> </a:t>
            </a:r>
            <a:r>
              <a:rPr lang="en-US" baseline="0" dirty="0" smtClean="0"/>
              <a:t>possible roles </a:t>
            </a:r>
            <a:r>
              <a:rPr lang="en-US" baseline="0" dirty="0" smtClean="0"/>
              <a:t>in </a:t>
            </a:r>
            <a:r>
              <a:rPr lang="en-US" baseline="0" dirty="0" smtClean="0"/>
              <a:t>thymus-</a:t>
            </a:r>
            <a:endParaRPr lang="en-US" baseline="0" dirty="0" smtClean="0"/>
          </a:p>
          <a:p>
            <a:r>
              <a:rPr lang="en-US" baseline="0" dirty="0" smtClean="0"/>
              <a:t>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results in FAILURE TO REMOVE AUTOREACTIVE T CELLS; results in autoimmunity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Failure </a:t>
            </a:r>
            <a:r>
              <a:rPr lang="en-US" baseline="0" dirty="0" smtClean="0"/>
              <a:t>of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to become fully mature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KNOW AIRE IS FUNCTIONALLY IMPORTANT</a:t>
            </a:r>
          </a:p>
          <a:p>
            <a:r>
              <a:rPr lang="en-US" baseline="0" dirty="0" smtClean="0"/>
              <a:t>For instance, Mutated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in humans causes </a:t>
            </a:r>
            <a:r>
              <a:rPr lang="en-US" baseline="0" dirty="0" smtClean="0"/>
              <a:t>APECED</a:t>
            </a:r>
          </a:p>
          <a:p>
            <a:r>
              <a:rPr lang="en-US" baseline="0" dirty="0" smtClean="0"/>
              <a:t>Classically manifests as autoimmunity against the parathyroid or adrenal glands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Debate/controversy as to effect removal of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has on the organization of the </a:t>
            </a:r>
            <a:r>
              <a:rPr lang="en-US" baseline="0" dirty="0" smtClean="0"/>
              <a:t>thymus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antibodies for these markers!! Can look at them in more detail to see if we can computationally identify differences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Repeated previous steps with a mutant;</a:t>
            </a:r>
            <a:r>
              <a:rPr lang="en-US" baseline="0" dirty="0" smtClean="0"/>
              <a:t> comparison of results of </a:t>
            </a:r>
            <a:r>
              <a:rPr lang="en-US" baseline="0" dirty="0" err="1" smtClean="0"/>
              <a:t>kmeans</a:t>
            </a:r>
            <a:r>
              <a:rPr lang="en-US" baseline="0" dirty="0" smtClean="0"/>
              <a:t> clustering with K=4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Repeated previous</a:t>
            </a:r>
            <a:r>
              <a:rPr lang="en-US" baseline="0" dirty="0" smtClean="0"/>
              <a:t> steps (clustering)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of Bray Curtis values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2 mutants and 2 </a:t>
            </a:r>
            <a:r>
              <a:rPr lang="en-US" baseline="0" dirty="0" err="1" smtClean="0"/>
              <a:t>wildtypes</a:t>
            </a:r>
            <a:r>
              <a:rPr lang="en-US" baseline="0" dirty="0" smtClean="0"/>
              <a:t>; 3 sections from each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BY looking at organization of groups:</a:t>
            </a:r>
            <a:r>
              <a:rPr lang="en-US" baseline="0" dirty="0" smtClean="0"/>
              <a:t> </a:t>
            </a:r>
            <a:r>
              <a:rPr lang="en-US" dirty="0" smtClean="0"/>
              <a:t>Grouping</a:t>
            </a:r>
            <a:r>
              <a:rPr lang="en-US" baseline="0" dirty="0" smtClean="0"/>
              <a:t> regionally again, WT and mutant INTERSPERSED, not separating based on genotype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samples are compositionally similar.  Now that we know clusters are compositionally similar,  what about with respect to organization?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1" baseline="0" dirty="0" smtClean="0">
              <a:solidFill>
                <a:schemeClr val="bg1"/>
              </a:solidFill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 surrounds yellow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</a:t>
            </a:r>
            <a:r>
              <a:rPr lang="en-US" dirty="0" smtClean="0"/>
              <a:t>difference</a:t>
            </a:r>
          </a:p>
          <a:p>
            <a:endParaRPr lang="en-US" dirty="0" smtClean="0"/>
          </a:p>
          <a:p>
            <a:r>
              <a:rPr lang="en-US" dirty="0" smtClean="0"/>
              <a:t>See if consistent  with other</a:t>
            </a:r>
            <a:r>
              <a:rPr lang="en-US" baseline="0" dirty="0" smtClean="0"/>
              <a:t> mutant samples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CCL to quantify: Works </a:t>
            </a:r>
            <a:r>
              <a:rPr lang="en-US" dirty="0" smtClean="0"/>
              <a:t>by identifying </a:t>
            </a:r>
            <a:r>
              <a:rPr lang="en-US" dirty="0" smtClean="0"/>
              <a:t>components that are connected </a:t>
            </a:r>
            <a:r>
              <a:rPr lang="en-US" dirty="0" smtClean="0"/>
              <a:t>and giving them a unique</a:t>
            </a:r>
            <a:r>
              <a:rPr lang="en-US" baseline="0" dirty="0" smtClean="0"/>
              <a:t> label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Matrix containing 0s and 1s</a:t>
            </a:r>
          </a:p>
          <a:p>
            <a:r>
              <a:rPr lang="en-US" baseline="0" dirty="0" smtClean="0"/>
              <a:t>CCL SCANS MATRIX, groups components that are connected, and gives them a UNIQUE LABEL (number, color)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Perform different CALCULATIONS on these components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 and find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them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dirty="0" smtClean="0"/>
              <a:t>When we used CCL on our dataset; </a:t>
            </a:r>
            <a:r>
              <a:rPr lang="en-US" baseline="0" dirty="0" smtClean="0"/>
              <a:t>Values for WT were not what we expected them to be</a:t>
            </a:r>
          </a:p>
          <a:p>
            <a:r>
              <a:rPr lang="en-US" dirty="0" smtClean="0"/>
              <a:t>the distance BT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centroids</a:t>
            </a:r>
            <a:r>
              <a:rPr lang="en-US" baseline="0" dirty="0" smtClean="0"/>
              <a:t> for the WT was larger than we were expecting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Took a closer Look at results-different colors identify different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Mutant</a:t>
            </a:r>
            <a:r>
              <a:rPr lang="en-US" baseline="0" dirty="0" smtClean="0"/>
              <a:t> looked good; identified clusters correctly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 looked good </a:t>
            </a:r>
          </a:p>
          <a:p>
            <a:endParaRPr lang="en-US" dirty="0" smtClean="0"/>
          </a:p>
          <a:p>
            <a:r>
              <a:rPr lang="en-US" dirty="0" smtClean="0"/>
              <a:t>didn’t identify components we</a:t>
            </a:r>
            <a:r>
              <a:rPr lang="en-US" baseline="0" dirty="0" smtClean="0"/>
              <a:t> wanted for the red cluster (red connected throughout); CCL wasn’t able separate them</a:t>
            </a:r>
          </a:p>
          <a:p>
            <a:r>
              <a:rPr lang="en-US" baseline="0" dirty="0" smtClean="0"/>
              <a:t>Here is example where we want 2 cluster components but see </a:t>
            </a:r>
            <a:r>
              <a:rPr lang="en-US" baseline="0" dirty="0" smtClean="0"/>
              <a:t>one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SEE ONE COLOR WHERE WE EXPECT TO SEE 2 or MORE</a:t>
            </a:r>
          </a:p>
          <a:p>
            <a:r>
              <a:rPr lang="en-US" baseline="0" dirty="0" smtClean="0"/>
              <a:t>MESS UP CALCULATION OF CENTROID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I manually selected ideal components and we saw a distance </a:t>
            </a:r>
            <a:r>
              <a:rPr lang="en-US" baseline="0" dirty="0" err="1" smtClean="0"/>
              <a:t>bt</a:t>
            </a:r>
            <a:r>
              <a:rPr lang="en-US" baseline="0" dirty="0" smtClean="0"/>
              <a:t> 1-2 pixels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 to figure out a way to fix this; or find a different methods; </a:t>
            </a:r>
          </a:p>
          <a:p>
            <a:r>
              <a:rPr lang="en-US" baseline="0" dirty="0" smtClean="0"/>
              <a:t>increase sample size to see if patterns are consistent with mutant and </a:t>
            </a:r>
            <a:r>
              <a:rPr lang="en-US" baseline="0" dirty="0" err="1" smtClean="0"/>
              <a:t>wildtype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where we </a:t>
            </a:r>
            <a:r>
              <a:rPr lang="en-US" baseline="0" dirty="0" err="1" smtClean="0"/>
              <a:t>currenlty</a:t>
            </a:r>
            <a:r>
              <a:rPr lang="en-US" baseline="0" dirty="0" smtClean="0"/>
              <a:t> are with the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FCC67-4A62-4AD4-B0AA-96F70661C8E6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baseline="0" dirty="0" smtClean="0"/>
              <a:t>FOR INSTANCE, if you look at one cell type, can get a pretty good idea of what is going on (idea about abundance and location, make comparisons with mutant/diseased tissues to see if different</a:t>
            </a:r>
            <a:r>
              <a:rPr lang="en-US" b="0" baseline="0" dirty="0" smtClean="0"/>
              <a:t>)</a:t>
            </a:r>
          </a:p>
          <a:p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But what about if you look at multiple cell types; hard to detect patterns or relationships </a:t>
            </a:r>
            <a:r>
              <a:rPr lang="en-US" b="0" baseline="0" dirty="0" err="1" smtClean="0"/>
              <a:t>bt</a:t>
            </a:r>
            <a:r>
              <a:rPr lang="en-US" b="0" baseline="0" dirty="0" smtClean="0"/>
              <a:t> cells</a:t>
            </a:r>
          </a:p>
          <a:p>
            <a:r>
              <a:rPr lang="en-US" b="0" baseline="0" dirty="0" smtClean="0"/>
              <a:t>multiple cell types covering a large </a:t>
            </a:r>
            <a:r>
              <a:rPr lang="en-US" b="0" baseline="0" dirty="0" smtClean="0"/>
              <a:t>area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DIFFICULT develop a </a:t>
            </a:r>
            <a:r>
              <a:rPr lang="en-US" b="1" baseline="0" dirty="0" smtClean="0"/>
              <a:t>COMPLETE PICTURE </a:t>
            </a:r>
            <a:r>
              <a:rPr lang="en-US" b="0" baseline="0" dirty="0" smtClean="0"/>
              <a:t>of what is going on, especially if want to look at </a:t>
            </a:r>
            <a:r>
              <a:rPr lang="en-US" b="1" baseline="0" dirty="0" smtClean="0"/>
              <a:t>LOTS OF INFO </a:t>
            </a:r>
            <a:r>
              <a:rPr lang="en-US" b="0" baseline="0" dirty="0" smtClean="0"/>
              <a:t>at once (cell types covering a large area)</a:t>
            </a:r>
          </a:p>
          <a:p>
            <a:endParaRPr lang="en-US" b="0" baseline="0" dirty="0" smtClean="0"/>
          </a:p>
          <a:p>
            <a:r>
              <a:rPr lang="en-US" b="0" baseline="0" dirty="0" smtClean="0"/>
              <a:t>Wanted to develop a COMPUTATIONAL method for </a:t>
            </a:r>
            <a:r>
              <a:rPr lang="en-US" b="1" baseline="0" dirty="0" smtClean="0"/>
              <a:t>looking at organization to ELIMINATE these LIMITATIONS</a:t>
            </a:r>
            <a:r>
              <a:rPr lang="en-US" b="0" baseline="0" dirty="0" smtClean="0"/>
              <a:t>; 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A computer can identify and keep track of all these cell types and calculate different statistics 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enable us to look at </a:t>
            </a:r>
            <a:r>
              <a:rPr lang="en-US" b="1" baseline="0" dirty="0" smtClean="0"/>
              <a:t>organization in GREATER DETAIL </a:t>
            </a:r>
            <a:r>
              <a:rPr lang="en-US" b="0" baseline="0" dirty="0" smtClean="0"/>
              <a:t> 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hopefully allow us to develop a BETTER </a:t>
            </a:r>
            <a:r>
              <a:rPr lang="en-US" b="1" baseline="0" dirty="0" smtClean="0"/>
              <a:t>UNDERSTANDING of organ FUNCTION as a whole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Clusters</a:t>
            </a:r>
            <a:r>
              <a:rPr lang="en-US" baseline="0" dirty="0" smtClean="0"/>
              <a:t> found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Negative</a:t>
            </a:r>
            <a:r>
              <a:rPr lang="en-US" baseline="0" dirty="0" smtClean="0"/>
              <a:t> selection-removal of </a:t>
            </a:r>
            <a:r>
              <a:rPr lang="en-US" baseline="0" dirty="0" err="1" smtClean="0"/>
              <a:t>tcells</a:t>
            </a:r>
            <a:r>
              <a:rPr lang="en-US" baseline="0" dirty="0" smtClean="0"/>
              <a:t> that recognize self antigens and attack the body</a:t>
            </a:r>
            <a:endParaRPr lang="en-US" dirty="0" smtClean="0"/>
          </a:p>
          <a:p>
            <a:r>
              <a:rPr lang="en-US" dirty="0" smtClean="0"/>
              <a:t>Model as </a:t>
            </a:r>
            <a:r>
              <a:rPr lang="en-US" b="1" dirty="0" smtClean="0"/>
              <a:t>Regulator</a:t>
            </a:r>
            <a:r>
              <a:rPr lang="en-US" b="1" baseline="0" dirty="0" smtClean="0"/>
              <a:t> of tissue restricted antigens </a:t>
            </a:r>
            <a:r>
              <a:rPr lang="en-US" baseline="0" dirty="0" smtClean="0"/>
              <a:t>or as k</a:t>
            </a:r>
            <a:r>
              <a:rPr lang="en-US" b="1" baseline="0" dirty="0" smtClean="0"/>
              <a:t>ey modulator of </a:t>
            </a:r>
            <a:r>
              <a:rPr lang="en-US" b="1" baseline="0" dirty="0" err="1" smtClean="0"/>
              <a:t>mTEC</a:t>
            </a:r>
            <a:r>
              <a:rPr lang="en-US" b="1" baseline="0" dirty="0" smtClean="0"/>
              <a:t> differentiation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loss or reduction in expression occurs for a substantial number of genes in MECs, an observation consistent with the targeted gene's role as a transcriptional activator.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Conflicting conclusions</a:t>
            </a:r>
          </a:p>
          <a:p>
            <a:r>
              <a:rPr lang="en-US" dirty="0" err="1" smtClean="0"/>
              <a:t>Dendritic</a:t>
            </a:r>
            <a:r>
              <a:rPr lang="en-US" baseline="0" dirty="0" smtClean="0"/>
              <a:t> cells-normal in Anderson; in other paper DCs don’t come into Medulla (stay at CMJ)-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 regulate </a:t>
            </a:r>
            <a:r>
              <a:rPr lang="en-US" baseline="0" dirty="0" err="1" smtClean="0"/>
              <a:t>chemokine</a:t>
            </a:r>
            <a:r>
              <a:rPr lang="en-US" baseline="0" dirty="0" smtClean="0"/>
              <a:t> responsible for attracting </a:t>
            </a:r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r>
              <a:rPr lang="en-US" baseline="0" dirty="0" smtClean="0"/>
              <a:t>Also </a:t>
            </a:r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cell regulation (fewer foxp3 cells in mutant)</a:t>
            </a:r>
          </a:p>
          <a:p>
            <a:r>
              <a:rPr lang="en-US" baseline="0" dirty="0" err="1" smtClean="0"/>
              <a:t>Impt</a:t>
            </a:r>
            <a:r>
              <a:rPr lang="en-US" baseline="0" dirty="0" smtClean="0"/>
              <a:t> in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diffferentiation</a:t>
            </a:r>
            <a:r>
              <a:rPr lang="en-US" baseline="0" dirty="0" smtClean="0"/>
              <a:t>; cells don’t reach final stage of maturity</a:t>
            </a:r>
          </a:p>
          <a:p>
            <a:r>
              <a:rPr lang="en-US" baseline="0" dirty="0" smtClean="0"/>
              <a:t>Anderson reports doubling of K14 while Gillard reports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Development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Chromosome 10 (20 haploid, 40 in all)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create this mutant, the originating investigator employed a targeting vector bearing a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site-flanked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Pgk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-neo cassette inserted into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 An additional single </a:t>
            </a:r>
            <a:r>
              <a:rPr lang="en-US" sz="1200" b="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loxP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site was placed in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1. The targeting construct was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electroporated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129S2/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SvPas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-derived D3 embryonic stem (ES) cells. Correctly targeted ES cells were injected into C57BL/6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blastocysts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mice were mated with CMV-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transgenic mice on a C57BL/6 background.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were excised in the offspring. The resulting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chimeric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animals were crossed to C57BL/6 mice. Heterozygous offspring were crossed to  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engineered a line of mice carrying a defective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by means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lox/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-mediated recombination in embryonic stem (ES) cells (fig. S1). These mice carry in homozygous state a mutant allele bearing a deletion of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and portions of the upstream and downstream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introns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(fig. S1A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Mature </a:t>
            </a:r>
            <a:r>
              <a:rPr lang="en-US" sz="1200" b="1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transcripts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could be detected at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nearnormal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levels in the thymus of mutant mice, but these were smaller than in the wild type, as expected given the absence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 (fig. S1B). Sequence analysis confirmed that these transcripts could not give rise to functional protein because a frame shift provoked by the abnormal juxtaposition of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exons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and 3 resulted in premature truncation shortly after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exon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 (fig. S1C).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aire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gene mutation was generated in ES cells derived from mice of the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/129 strain, and mice used in the experiments described here were from F[sub2] or F[sub3] backcrosses onto the B6 genetic background.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recombinase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-enzyme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that recognizes specific lox p sites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Lox P sites-particular DNA sequences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enzyme binds to site, cuts it in half and splices together the halves after target DNA has been removed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M1 surrounds M2 in WT, adjacent in Mutant; organization of clusters appears to be different; </a:t>
            </a:r>
            <a:r>
              <a:rPr lang="en-US" b="1" dirty="0" smtClean="0"/>
              <a:t>quantify</a:t>
            </a:r>
            <a:r>
              <a:rPr lang="en-US" dirty="0" smtClean="0"/>
              <a:t> organization difference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Connected component labeling-technique Identify</a:t>
            </a:r>
            <a:r>
              <a:rPr lang="en-US" baseline="0" dirty="0" smtClean="0"/>
              <a:t> individual cluster components for each cluster; </a:t>
            </a:r>
            <a:r>
              <a:rPr lang="en-US" dirty="0" smtClean="0"/>
              <a:t>Manually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(center of mass);</a:t>
            </a:r>
          </a:p>
          <a:p>
            <a:r>
              <a:rPr lang="en-US" dirty="0" smtClean="0"/>
              <a:t>measure distance between red and yellow cluster</a:t>
            </a:r>
            <a:r>
              <a:rPr lang="en-US" baseline="0" dirty="0" smtClean="0"/>
              <a:t> components</a:t>
            </a:r>
            <a:endParaRPr lang="en-US" dirty="0" smtClean="0"/>
          </a:p>
          <a:p>
            <a:r>
              <a:rPr lang="en-US" dirty="0" smtClean="0"/>
              <a:t>WT=</a:t>
            </a:r>
            <a:r>
              <a:rPr lang="en-US" dirty="0" err="1" smtClean="0"/>
              <a:t>centroid</a:t>
            </a:r>
            <a:r>
              <a:rPr lang="en-US" dirty="0" smtClean="0"/>
              <a:t> in</a:t>
            </a:r>
            <a:r>
              <a:rPr lang="en-US" baseline="0" dirty="0" smtClean="0"/>
              <a:t> center; small distance between: M2 is inset in M1</a:t>
            </a:r>
          </a:p>
          <a:p>
            <a:r>
              <a:rPr lang="en-US" baseline="0" dirty="0" smtClean="0"/>
              <a:t>Mutant-adjacent, further distance between ; offset from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Still refining method to work with dataset; way of identifying clusters with CCL is imperfect. </a:t>
            </a:r>
          </a:p>
          <a:p>
            <a:r>
              <a:rPr lang="en-US" baseline="0" dirty="0" smtClean="0"/>
              <a:t>Although mutant looks different, we need to increase sample size to make sure this is real; draw 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Cross reaction if 2 of same species in same set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CD11c-dendritic cells (antigen presenting) and some activated t cells, Central tolerance of T cells, b cells and NK cells  (apoptosis of self reactive t cells), cellular adhesion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Claudin3&amp;4- membrane protein, tight junction family, cell to cell adhesion in epithelial/endothelial sheets, for seals around cells, physical barrier to solutes and water, PREFERENTIALLY EXPRESSED IN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,       CLDN3,4, UEA1 </a:t>
            </a:r>
            <a:r>
              <a:rPr lang="en-US" baseline="0" dirty="0" err="1" smtClean="0"/>
              <a:t>tecs</a:t>
            </a:r>
            <a:r>
              <a:rPr lang="en-US" baseline="0" dirty="0" smtClean="0"/>
              <a:t> represent initial progenitors specified for </a:t>
            </a:r>
            <a:r>
              <a:rPr lang="en-US" baseline="0" dirty="0" err="1" smtClean="0"/>
              <a:t>Aire</a:t>
            </a:r>
            <a:r>
              <a:rPr lang="en-US" baseline="0" dirty="0" smtClean="0"/>
              <a:t>+ </a:t>
            </a:r>
            <a:r>
              <a:rPr lang="en-US" baseline="0" dirty="0" err="1" smtClean="0"/>
              <a:t>mTECS</a:t>
            </a:r>
            <a:endParaRPr lang="en-US" baseline="0" dirty="0" smtClean="0"/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CD25-glycoprotein, expressed on activated T and B cells, </a:t>
            </a:r>
            <a:r>
              <a:rPr lang="en-US" baseline="0" dirty="0" err="1" smtClean="0"/>
              <a:t>thymocyte</a:t>
            </a:r>
            <a:r>
              <a:rPr lang="en-US" baseline="0" dirty="0" smtClean="0"/>
              <a:t> subsets, pre-b cells, and t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cells, IL2 receptor, </a:t>
            </a:r>
            <a:r>
              <a:rPr lang="en-US" baseline="0" dirty="0" err="1" smtClean="0"/>
              <a:t>transmembran</a:t>
            </a:r>
            <a:r>
              <a:rPr lang="en-US" baseline="0" dirty="0" smtClean="0"/>
              <a:t> protein present on activated T cells, DN2 and DN3 are CD25+  ;   DN1-DN4 – CD4 CD8 SP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err="1" smtClean="0"/>
              <a:t>PDGFRb-Perivascular</a:t>
            </a:r>
            <a:r>
              <a:rPr lang="en-US" dirty="0" smtClean="0"/>
              <a:t> cells express </a:t>
            </a:r>
            <a:r>
              <a:rPr lang="en-US" dirty="0" err="1" smtClean="0"/>
              <a:t>mesenchymal</a:t>
            </a:r>
            <a:r>
              <a:rPr lang="en-US" dirty="0" smtClean="0"/>
              <a:t> markers,</a:t>
            </a:r>
            <a:r>
              <a:rPr lang="en-US" baseline="0" dirty="0" smtClean="0"/>
              <a:t> so does capsule</a:t>
            </a:r>
          </a:p>
          <a:p>
            <a:r>
              <a:rPr lang="en-US" baseline="0" dirty="0" smtClean="0"/>
              <a:t>Gene encodes a cell surface tyrosine </a:t>
            </a:r>
            <a:r>
              <a:rPr lang="en-US" baseline="0" dirty="0" err="1" smtClean="0"/>
              <a:t>kinase</a:t>
            </a:r>
            <a:r>
              <a:rPr lang="en-US" baseline="0" dirty="0" smtClean="0"/>
              <a:t> receptor, binding causes </a:t>
            </a:r>
            <a:r>
              <a:rPr lang="en-US" baseline="0" dirty="0" err="1" smtClean="0"/>
              <a:t>phosphorylation</a:t>
            </a:r>
            <a:r>
              <a:rPr lang="en-US" baseline="0" dirty="0" smtClean="0"/>
              <a:t> (may control growth, division, movement, survival, development)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Foxp3-forkhead box p3, transcriptional regulator, high expression in CD4CD25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 cells</a:t>
            </a:r>
            <a:r>
              <a:rPr lang="en-US" b="1" baseline="0" dirty="0" smtClean="0"/>
              <a:t>, suppress immune response of </a:t>
            </a:r>
            <a:r>
              <a:rPr lang="en-US" baseline="0" dirty="0" smtClean="0"/>
              <a:t>other cells “self check” to prevent excessive reactions and prevent self reactivity, occurs in medulla, some t cells become </a:t>
            </a:r>
            <a:r>
              <a:rPr lang="en-US" baseline="0" dirty="0" err="1" smtClean="0"/>
              <a:t>Treg</a:t>
            </a:r>
            <a:r>
              <a:rPr lang="en-US" baseline="0" dirty="0" smtClean="0"/>
              <a:t> and rest leave thymus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Claudin5-cell surface/</a:t>
            </a:r>
            <a:r>
              <a:rPr lang="en-US" baseline="0" dirty="0" err="1" smtClean="0"/>
              <a:t>transmembrane</a:t>
            </a:r>
            <a:r>
              <a:rPr lang="en-US" baseline="0" dirty="0" smtClean="0"/>
              <a:t> marker, </a:t>
            </a:r>
            <a:r>
              <a:rPr lang="en-US" baseline="0" dirty="0" err="1" smtClean="0"/>
              <a:t>claudin</a:t>
            </a:r>
            <a:r>
              <a:rPr lang="en-US" baseline="0" dirty="0" smtClean="0"/>
              <a:t> family, tight junction strands of endothelia and epithelia tissues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K14-keratin, </a:t>
            </a:r>
            <a:r>
              <a:rPr lang="en-US" b="1" baseline="0" dirty="0" err="1" smtClean="0"/>
              <a:t>cytoplasmic</a:t>
            </a:r>
            <a:r>
              <a:rPr lang="en-US" baseline="0" dirty="0" smtClean="0"/>
              <a:t> intermediate filament protein, expressed in epithelial tissues, provide mechanical support, maintain cell shape</a:t>
            </a:r>
          </a:p>
          <a:p>
            <a:endParaRPr lang="en-US" baseline="0" dirty="0" smtClean="0"/>
          </a:p>
          <a:p>
            <a:r>
              <a:rPr lang="en-US" baseline="0" dirty="0" smtClean="0"/>
              <a:t>UEA1-lectin (binds carbohydrate), endothelial cell marker, binds K8 and not K14,K5, AIRE more preferentially expressed in this subset, suggests these cells represent more advanced stage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differentiation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AIRE-autoimmune regulator, transcription factory that is highly expressed in </a:t>
            </a:r>
            <a:r>
              <a:rPr lang="en-US" baseline="0" dirty="0" err="1" smtClean="0"/>
              <a:t>perinuclear</a:t>
            </a:r>
            <a:r>
              <a:rPr lang="en-US" baseline="0" dirty="0" smtClean="0"/>
              <a:t> region of mature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cells, central tolerance, controls transcription of many genes encoding highly diverse, tissue-restricted self antigens, in absence of AIRE, </a:t>
            </a:r>
            <a:r>
              <a:rPr lang="en-US" baseline="0" dirty="0" err="1" smtClean="0"/>
              <a:t>mTECS</a:t>
            </a:r>
            <a:r>
              <a:rPr lang="en-US" baseline="0" dirty="0" smtClean="0"/>
              <a:t> fail to delete </a:t>
            </a:r>
            <a:r>
              <a:rPr lang="en-US" baseline="0" dirty="0" err="1" smtClean="0"/>
              <a:t>thymocytes</a:t>
            </a:r>
            <a:r>
              <a:rPr lang="en-US" baseline="0" dirty="0" smtClean="0"/>
              <a:t> expressing </a:t>
            </a:r>
            <a:r>
              <a:rPr lang="en-US" baseline="0" dirty="0" err="1" smtClean="0"/>
              <a:t>Tcell</a:t>
            </a:r>
            <a:r>
              <a:rPr lang="en-US" baseline="0" dirty="0" smtClean="0"/>
              <a:t> “self” receptors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P63-related to tumor suppressor gene family, </a:t>
            </a:r>
            <a:r>
              <a:rPr lang="en-US" b="1" baseline="0" dirty="0" smtClean="0"/>
              <a:t>early epithelial cell marker</a:t>
            </a:r>
            <a:r>
              <a:rPr lang="en-US" baseline="0" dirty="0" smtClean="0"/>
              <a:t>, induces expression of differential markers and shortly after its own levels are reduced, may stimulate cell survival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Foxn1-member of </a:t>
            </a:r>
            <a:r>
              <a:rPr lang="en-US" baseline="0" dirty="0" err="1" smtClean="0"/>
              <a:t>forkhead</a:t>
            </a:r>
            <a:r>
              <a:rPr lang="en-US" baseline="0" dirty="0" smtClean="0"/>
              <a:t> transcription factor family, generates mature </a:t>
            </a:r>
            <a:r>
              <a:rPr lang="en-US" baseline="0" dirty="0" err="1" smtClean="0"/>
              <a:t>thymic</a:t>
            </a:r>
            <a:r>
              <a:rPr lang="en-US" baseline="0" dirty="0" smtClean="0"/>
              <a:t> epithelial cells from immature </a:t>
            </a:r>
            <a:r>
              <a:rPr lang="en-US" baseline="0" dirty="0" err="1" smtClean="0"/>
              <a:t>progenitory</a:t>
            </a:r>
            <a:r>
              <a:rPr lang="en-US" baseline="0" dirty="0" smtClean="0"/>
              <a:t>, requires through development to maturity, “master regulatory” in TEC lineage specification,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patterning in fetal stage and </a:t>
            </a:r>
            <a:r>
              <a:rPr lang="en-US" baseline="0" dirty="0" err="1" smtClean="0"/>
              <a:t>tec</a:t>
            </a:r>
            <a:r>
              <a:rPr lang="en-US" baseline="0" dirty="0" smtClean="0"/>
              <a:t> homeostasis in postnatal thymus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CellProfiler</a:t>
            </a:r>
            <a:r>
              <a:rPr lang="en-US" dirty="0" smtClean="0"/>
              <a:t> uses pixel information, outputs info</a:t>
            </a:r>
            <a:r>
              <a:rPr lang="en-US" baseline="0" dirty="0" smtClean="0"/>
              <a:t> in pixels</a:t>
            </a:r>
            <a:endParaRPr lang="en-US" dirty="0" smtClean="0"/>
          </a:p>
          <a:p>
            <a:r>
              <a:rPr lang="en-US" dirty="0" smtClean="0"/>
              <a:t>Pixels not biologically meaningful, change to mm (1000 microns)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outputs X and Y coordinates of cells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2dHistogram function to bin coordinates into quadrants of size that I choose-200x200 boxes, 100x100-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	want to look like community matrix, with bins that has count info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Since I am</a:t>
            </a:r>
            <a:r>
              <a:rPr lang="en-US" baseline="0" dirty="0" smtClean="0">
                <a:solidFill>
                  <a:schemeClr val="bg1"/>
                </a:solidFill>
              </a:rPr>
              <a:t> looking at multiple sections, </a:t>
            </a:r>
            <a:r>
              <a:rPr lang="en-US" dirty="0" smtClean="0">
                <a:solidFill>
                  <a:schemeClr val="bg1"/>
                </a:solidFill>
              </a:rPr>
              <a:t>I want bin sizes</a:t>
            </a:r>
            <a:r>
              <a:rPr lang="en-US" baseline="0" dirty="0" smtClean="0">
                <a:solidFill>
                  <a:schemeClr val="bg1"/>
                </a:solidFill>
              </a:rPr>
              <a:t> to be the same between sections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 add 4 points (0 and point larger than section height)-6000 for thymus1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(0,0) ,(0,6000),(6000,0),(6000,6000) (I wanted them to be square)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2dhisto-Matrix (grid)</a:t>
            </a:r>
            <a:r>
              <a:rPr lang="en-US" baseline="0" dirty="0" smtClean="0">
                <a:solidFill>
                  <a:schemeClr val="bg1"/>
                </a:solidFill>
              </a:rPr>
              <a:t> is built that holds the counts that fall into each bin/quadrant of grid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the counts in the quadrants for analysis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Cell counts in each bin/quadrant</a:t>
            </a:r>
          </a:p>
          <a:p>
            <a:r>
              <a:rPr lang="en-US" dirty="0" smtClean="0"/>
              <a:t>Bin sizes are in pixels, convert to mm or microns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came </a:t>
            </a:r>
            <a:r>
              <a:rPr lang="en-US" baseline="0" dirty="0" smtClean="0"/>
              <a:t>up with idea to treat </a:t>
            </a:r>
            <a:r>
              <a:rPr lang="en-US" b="1" baseline="0" dirty="0" smtClean="0"/>
              <a:t>organ</a:t>
            </a:r>
            <a:r>
              <a:rPr lang="en-US" baseline="0" dirty="0" smtClean="0"/>
              <a:t> like an ecosystem, can apply quantitative approaches used in ecology directly to a biological organ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this project, </a:t>
            </a:r>
            <a:r>
              <a:rPr lang="en-US" dirty="0" smtClean="0"/>
              <a:t>compare thymus</a:t>
            </a:r>
            <a:r>
              <a:rPr lang="en-US" baseline="0" dirty="0" smtClean="0"/>
              <a:t> to </a:t>
            </a:r>
            <a:r>
              <a:rPr lang="en-US" dirty="0" smtClean="0"/>
              <a:t>island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r>
              <a:rPr lang="en-US" b="1" dirty="0" smtClean="0"/>
              <a:t>DIFFERENT REGIONS </a:t>
            </a:r>
            <a:r>
              <a:rPr lang="en-US" dirty="0" smtClean="0"/>
              <a:t>(island has</a:t>
            </a:r>
            <a:r>
              <a:rPr lang="en-US" baseline="0" dirty="0" smtClean="0"/>
              <a:t> sandy area where land that meets water, area dense with </a:t>
            </a:r>
            <a:r>
              <a:rPr lang="en-US" baseline="0" dirty="0" err="1" smtClean="0"/>
              <a:t>with</a:t>
            </a:r>
            <a:r>
              <a:rPr lang="en-US" baseline="0" dirty="0" smtClean="0"/>
              <a:t> trees, river or lake </a:t>
            </a:r>
            <a:r>
              <a:rPr lang="en-US" baseline="0" dirty="0" err="1" smtClean="0"/>
              <a:t>somewhre</a:t>
            </a:r>
            <a:endParaRPr lang="en-US" baseline="0" dirty="0" smtClean="0"/>
          </a:p>
          <a:p>
            <a:r>
              <a:rPr lang="en-US" baseline="0" dirty="0" smtClean="0"/>
              <a:t>	Within regions of island; </a:t>
            </a:r>
            <a:r>
              <a:rPr lang="en-US" b="1" baseline="0" dirty="0" smtClean="0"/>
              <a:t>different COMPOSITIONS and ABUNDANCES of SPECIES </a:t>
            </a:r>
            <a:r>
              <a:rPr lang="en-US" b="0" baseline="0" dirty="0" smtClean="0"/>
              <a:t>that have </a:t>
            </a:r>
            <a:r>
              <a:rPr lang="en-US" b="1" baseline="0" dirty="0" smtClean="0"/>
              <a:t>different ROLES and </a:t>
            </a:r>
            <a:r>
              <a:rPr lang="en-US" b="1" baseline="0" dirty="0" smtClean="0"/>
              <a:t>distributions</a:t>
            </a:r>
          </a:p>
          <a:p>
            <a:endParaRPr lang="en-US" b="1" baseline="0" dirty="0" smtClean="0"/>
          </a:p>
          <a:p>
            <a:r>
              <a:rPr lang="en-US" baseline="0" dirty="0" smtClean="0"/>
              <a:t>                   thymus: REGIONS that are IDENTIFIED by CELL TYPES present</a:t>
            </a:r>
            <a:r>
              <a:rPr lang="en-US" b="1" baseline="0" dirty="0" smtClean="0"/>
              <a:t>		          </a:t>
            </a:r>
          </a:p>
          <a:p>
            <a:r>
              <a:rPr lang="en-US" b="1" baseline="0" dirty="0" smtClean="0"/>
              <a:t>                                  cells have different roles and distributions </a:t>
            </a:r>
            <a:endParaRPr lang="en-US" b="1" baseline="0" dirty="0" smtClean="0"/>
          </a:p>
          <a:p>
            <a:endParaRPr lang="en-US" dirty="0" smtClean="0"/>
          </a:p>
          <a:p>
            <a:r>
              <a:rPr lang="en-US" dirty="0" smtClean="0"/>
              <a:t>By making</a:t>
            </a:r>
            <a:r>
              <a:rPr lang="en-US" baseline="0" dirty="0" smtClean="0"/>
              <a:t> this comparison and treating thymus like an ecosystem/ecological community, we can directly apply quantitative approaches used in ecology to thymus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time I did analysis, I Randomly picked 200x200, cell counts in each bin were reasonable number (not too high or low)</a:t>
            </a:r>
          </a:p>
          <a:p>
            <a:r>
              <a:rPr lang="en-US" dirty="0" smtClean="0"/>
              <a:t>Not good reason, Need something to support this number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Determining the optimal quadrant size: Rarefaction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Rarefaction-technique used in ecology to assess species richness (#</a:t>
            </a:r>
            <a:r>
              <a:rPr lang="en-US" baseline="0" dirty="0" smtClean="0">
                <a:solidFill>
                  <a:schemeClr val="bg1"/>
                </a:solidFill>
              </a:rPr>
              <a:t> of species)</a:t>
            </a:r>
            <a:r>
              <a:rPr lang="en-US" dirty="0" smtClean="0">
                <a:solidFill>
                  <a:schemeClr val="bg1"/>
                </a:solidFill>
              </a:rPr>
              <a:t> from the results of sampling.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issue that occurs when </a:t>
            </a:r>
            <a:r>
              <a:rPr lang="en-US" b="1" dirty="0" smtClean="0">
                <a:solidFill>
                  <a:schemeClr val="bg1"/>
                </a:solidFill>
              </a:rPr>
              <a:t>sampling species in a community </a:t>
            </a:r>
            <a:r>
              <a:rPr lang="en-US" dirty="0" smtClean="0">
                <a:solidFill>
                  <a:schemeClr val="bg1"/>
                </a:solidFill>
              </a:rPr>
              <a:t>is that the larger the number of samples, the more species that will</a:t>
            </a:r>
            <a:r>
              <a:rPr lang="en-US" baseline="0" dirty="0" smtClean="0">
                <a:solidFill>
                  <a:schemeClr val="bg1"/>
                </a:solidFill>
              </a:rPr>
              <a:t> be found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 When have you collected</a:t>
            </a:r>
            <a:r>
              <a:rPr lang="en-US" baseline="0" dirty="0" smtClean="0">
                <a:solidFill>
                  <a:schemeClr val="bg1"/>
                </a:solidFill>
              </a:rPr>
              <a:t> enough samples? (when is the bin size small/large enough) large bin size=more samples, get to point where you will lose info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Want to find the smallest unit of area that still contains useful information, construction of rarefaction curves, 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Selected 5x5 quadrants and took average over a section of thymus that contained #of</a:t>
            </a:r>
            <a:r>
              <a:rPr lang="en-US" baseline="0" dirty="0" smtClean="0">
                <a:solidFill>
                  <a:schemeClr val="bg1"/>
                </a:solidFill>
              </a:rPr>
              <a:t> cell types (as opposed to # of cells).  I did this 8 times in cortex and 8 times in medulla (since medulla had higher cell counts than cortex) and took average of that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sz="1200" b="1" dirty="0" smtClean="0">
                <a:solidFill>
                  <a:schemeClr val="bg1">
                    <a:lumMod val="95000"/>
                  </a:schemeClr>
                </a:solidFill>
              </a:rPr>
              <a:t>Steep slope </a:t>
            </a: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indicates that a large fraction of the species diversity (cell types) remains to be  discovered.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bg1">
                    <a:lumMod val="95000"/>
                  </a:schemeClr>
                </a:solidFill>
              </a:rPr>
              <a:t>When the curve becomes flatter to the right, a reasonable number of individual samples have been taken: more  sampling is likely to yield only few additional species.</a:t>
            </a:r>
          </a:p>
          <a:p>
            <a:pPr>
              <a:buFont typeface="Arial" pitchFamily="34" charset="0"/>
              <a:buChar char="•"/>
            </a:pPr>
            <a:endParaRPr lang="en-U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smtClean="0"/>
              <a:t>Saturated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region when curve plateaus, probably won’t have all 7 cell types in the cortex (</a:t>
            </a:r>
            <a:r>
              <a:rPr lang="en-US" baseline="0" dirty="0" err="1" smtClean="0"/>
              <a:t>medullary</a:t>
            </a:r>
            <a:r>
              <a:rPr lang="en-US" baseline="0" dirty="0" smtClean="0"/>
              <a:t> markers)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the count information from 2Dhistogram  and Reformat into community matrix with some species (columns) and where they are located (rows).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had location information (way of identifying bin locations) but this info took over the clustering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the format I will use for my analysis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kmeans</a:t>
            </a:r>
            <a:r>
              <a:rPr lang="en-U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Input images from </a:t>
            </a:r>
            <a:r>
              <a:rPr lang="en-US" dirty="0" err="1" smtClean="0"/>
              <a:t>Ptgui</a:t>
            </a:r>
            <a:r>
              <a:rPr lang="en-US" dirty="0" smtClean="0"/>
              <a:t> into </a:t>
            </a:r>
            <a:r>
              <a:rPr lang="en-US" dirty="0" err="1" smtClean="0"/>
              <a:t>Cellprofiler</a:t>
            </a:r>
            <a:r>
              <a:rPr lang="en-US" dirty="0" smtClean="0"/>
              <a:t> to get cell counts which will be used for analysis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Real signal, Intensity of fluorescence</a:t>
            </a:r>
          </a:p>
          <a:p>
            <a:r>
              <a:rPr lang="en-US" dirty="0" smtClean="0"/>
              <a:t>Different colors =</a:t>
            </a:r>
            <a:r>
              <a:rPr lang="en-US" baseline="0" dirty="0" smtClean="0"/>
              <a:t> different cells, </a:t>
            </a:r>
          </a:p>
          <a:p>
            <a:r>
              <a:rPr lang="en-US" baseline="0" dirty="0" smtClean="0"/>
              <a:t>Finds </a:t>
            </a:r>
            <a:r>
              <a:rPr lang="en-US" baseline="0" dirty="0" err="1" smtClean="0"/>
              <a:t>centroid</a:t>
            </a:r>
            <a:r>
              <a:rPr lang="en-US" baseline="0" dirty="0" smtClean="0"/>
              <a:t> of cell and outputs x and y location</a:t>
            </a:r>
          </a:p>
          <a:p>
            <a:endParaRPr lang="en-US" dirty="0" smtClean="0"/>
          </a:p>
          <a:p>
            <a:r>
              <a:rPr lang="en-US" dirty="0" smtClean="0"/>
              <a:t>This shows</a:t>
            </a:r>
            <a:r>
              <a:rPr lang="en-US" baseline="0" dirty="0" smtClean="0"/>
              <a:t> a zoomed in portion of the thymus so you can see what CP considers to be a cell</a:t>
            </a:r>
          </a:p>
          <a:p>
            <a:r>
              <a:rPr lang="en-US" baseline="0" dirty="0" smtClean="0"/>
              <a:t>Green is what CP detects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of parameters I set, </a:t>
            </a:r>
            <a:r>
              <a:rPr lang="en-US" b="1" baseline="0" dirty="0" err="1" smtClean="0"/>
              <a:t>centroid</a:t>
            </a:r>
            <a:r>
              <a:rPr lang="en-US" baseline="0" dirty="0" smtClean="0"/>
              <a:t>!</a:t>
            </a:r>
          </a:p>
          <a:p>
            <a:endParaRPr lang="en-US" baseline="0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Take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r>
              <a:rPr lang="en-US" dirty="0" smtClean="0">
                <a:solidFill>
                  <a:schemeClr val="bg1"/>
                </a:solidFill>
              </a:rPr>
              <a:t> results,</a:t>
            </a:r>
            <a:r>
              <a:rPr lang="en-US" baseline="0" dirty="0" smtClean="0">
                <a:solidFill>
                  <a:schemeClr val="bg1"/>
                </a:solidFill>
              </a:rPr>
              <a:t> reformat,</a:t>
            </a:r>
            <a:r>
              <a:rPr lang="en-US" dirty="0" smtClean="0">
                <a:solidFill>
                  <a:schemeClr val="bg1"/>
                </a:solidFill>
              </a:rPr>
              <a:t> use them in R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Place grid over</a:t>
            </a:r>
            <a:r>
              <a:rPr lang="en-US" baseline="0" dirty="0" smtClean="0">
                <a:solidFill>
                  <a:schemeClr val="bg1"/>
                </a:solidFill>
              </a:rPr>
              <a:t> thymus section and record # of cell for each cell type that fall into each box of the grid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it consistent </a:t>
            </a:r>
            <a:r>
              <a:rPr lang="en-US" dirty="0" err="1" smtClean="0"/>
              <a:t>bt</a:t>
            </a:r>
            <a:r>
              <a:rPr lang="en-US" dirty="0" smtClean="0"/>
              <a:t> samples?</a:t>
            </a:r>
          </a:p>
          <a:p>
            <a:r>
              <a:rPr lang="en-US" dirty="0" smtClean="0"/>
              <a:t>Produced graphs showing the amount of cell type per cluster.</a:t>
            </a:r>
          </a:p>
          <a:p>
            <a:r>
              <a:rPr lang="en-US" dirty="0" smtClean="0"/>
              <a:t>Look</a:t>
            </a:r>
            <a:r>
              <a:rPr lang="en-US" baseline="0" dirty="0" smtClean="0"/>
              <a:t> at how cell types are clustering and what cell types could be driving this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baseline="0" dirty="0" smtClean="0"/>
              <a:t> using BC results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There is small variability between sections (don’t expect them to be identical)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Regions are grouping together, aren’t just grouping with sample they came from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Some of One sample are</a:t>
            </a:r>
            <a:r>
              <a:rPr lang="en-US" baseline="0" dirty="0" smtClean="0"/>
              <a:t> grouping more closely with M2 than M1, NEED LARGER SAMPLE SIZE</a:t>
            </a: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Produced </a:t>
            </a:r>
            <a:r>
              <a:rPr lang="en-US" dirty="0" err="1" smtClean="0"/>
              <a:t>dendrogram</a:t>
            </a:r>
            <a:r>
              <a:rPr lang="en-US" dirty="0" smtClean="0"/>
              <a:t>.  </a:t>
            </a: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Based on these results, different samples are compositionally similar.  What about spatially?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On left are questions ecologists have been asking about communities for centuries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Have </a:t>
            </a:r>
            <a:r>
              <a:rPr lang="en-US" b="1" baseline="0" dirty="0" smtClean="0"/>
              <a:t>developed</a:t>
            </a:r>
            <a:r>
              <a:rPr lang="en-US" baseline="0" dirty="0" smtClean="0"/>
              <a:t> methods to answer these questions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parallel questions  </a:t>
            </a:r>
            <a:r>
              <a:rPr lang="en-US" baseline="0" dirty="0" smtClean="0"/>
              <a:t>we are </a:t>
            </a:r>
            <a:r>
              <a:rPr lang="en-US" baseline="0" dirty="0" smtClean="0"/>
              <a:t>interested in asking about the thymus (listed on right)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Interested in looking</a:t>
            </a:r>
            <a:r>
              <a:rPr lang="en-US" baseline="0" dirty="0" smtClean="0"/>
              <a:t> at thymus for several reasons</a:t>
            </a:r>
            <a:endParaRPr lang="en-US" dirty="0" smtClean="0"/>
          </a:p>
          <a:p>
            <a:r>
              <a:rPr lang="en-US" dirty="0" smtClean="0"/>
              <a:t>SLIDE</a:t>
            </a:r>
            <a:endParaRPr lang="en-US" dirty="0" smtClean="0"/>
          </a:p>
          <a:p>
            <a:r>
              <a:rPr lang="en-US" dirty="0" smtClean="0"/>
              <a:t>Takes immature t cells and turns them into functional mature t cells (involved in immune response)</a:t>
            </a:r>
          </a:p>
          <a:p>
            <a:r>
              <a:rPr lang="en-US" dirty="0" smtClean="0"/>
              <a:t>-involved in immune response</a:t>
            </a:r>
          </a:p>
          <a:p>
            <a:endParaRPr lang="en-US" dirty="0" smtClean="0"/>
          </a:p>
          <a:p>
            <a:r>
              <a:rPr lang="en-US" dirty="0" smtClean="0"/>
              <a:t>Besides</a:t>
            </a:r>
            <a:r>
              <a:rPr lang="en-US" baseline="0" dirty="0" smtClean="0"/>
              <a:t> the fact that the thymus is </a:t>
            </a:r>
            <a:r>
              <a:rPr lang="en-US" b="1" baseline="0" dirty="0" smtClean="0"/>
              <a:t>clinically important</a:t>
            </a:r>
            <a:r>
              <a:rPr lang="en-US" baseline="0" dirty="0" smtClean="0"/>
              <a:t>. There are several </a:t>
            </a:r>
            <a:r>
              <a:rPr lang="en-US" b="1" baseline="0" dirty="0" smtClean="0"/>
              <a:t>reasons Thymus is great </a:t>
            </a:r>
            <a:r>
              <a:rPr lang="en-US" baseline="0" dirty="0" smtClean="0"/>
              <a:t>organ for this type of analysis/comparison. </a:t>
            </a:r>
          </a:p>
          <a:p>
            <a:r>
              <a:rPr lang="en-US" baseline="0" dirty="0" smtClean="0"/>
              <a:t>was chosen because </a:t>
            </a:r>
            <a:r>
              <a:rPr lang="en-US" b="1" baseline="0" dirty="0" smtClean="0"/>
              <a:t>size (easier to perform analysis) and </a:t>
            </a:r>
            <a:r>
              <a:rPr lang="en-US" baseline="0" dirty="0" smtClean="0"/>
              <a:t>b</a:t>
            </a:r>
            <a:r>
              <a:rPr lang="en-US" b="1" baseline="0" dirty="0" smtClean="0"/>
              <a:t>ecause of structure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 Also, have TOOLS available that can be used for analysis</a:t>
            </a:r>
          </a:p>
          <a:p>
            <a:r>
              <a:rPr lang="en-US" baseline="0" dirty="0" smtClean="0"/>
              <a:t>Have cellular </a:t>
            </a:r>
            <a:r>
              <a:rPr lang="en-US" b="1" baseline="0" dirty="0" smtClean="0"/>
              <a:t>markers for different cell types and  different t-cell differentiation </a:t>
            </a:r>
            <a:r>
              <a:rPr lang="en-US" baseline="0" dirty="0" smtClean="0"/>
              <a:t>stages/ Markers combined </a:t>
            </a:r>
            <a:r>
              <a:rPr lang="en-US" b="1" baseline="0" dirty="0" smtClean="0"/>
              <a:t>cover a good portion of </a:t>
            </a:r>
            <a:r>
              <a:rPr lang="en-US" baseline="0" dirty="0" smtClean="0"/>
              <a:t>the thymus </a:t>
            </a:r>
          </a:p>
          <a:p>
            <a:endParaRPr lang="en-US" dirty="0" smtClean="0"/>
          </a:p>
          <a:p>
            <a:r>
              <a:rPr lang="en-US" baseline="0" dirty="0" smtClean="0"/>
              <a:t>Through </a:t>
            </a:r>
            <a:r>
              <a:rPr lang="en-US" b="1" baseline="0" dirty="0" smtClean="0"/>
              <a:t>descriptive analysis (using cell specific markers</a:t>
            </a:r>
            <a:r>
              <a:rPr lang="en-US" baseline="0" dirty="0" smtClean="0"/>
              <a:t>), we know </a:t>
            </a:r>
            <a:r>
              <a:rPr lang="en-US" b="1" baseline="0" dirty="0" smtClean="0"/>
              <a:t>general patterns of regional organization</a:t>
            </a:r>
          </a:p>
          <a:p>
            <a:r>
              <a:rPr lang="en-US" baseline="0" dirty="0" smtClean="0"/>
              <a:t>We don’t even know specifics about </a:t>
            </a:r>
            <a:r>
              <a:rPr lang="en-US" b="1" baseline="0" dirty="0" smtClean="0"/>
              <a:t>cellular level organization, </a:t>
            </a:r>
          </a:p>
          <a:p>
            <a:r>
              <a:rPr lang="en-US" b="1" baseline="0" dirty="0" smtClean="0"/>
              <a:t>very interested in understanding; give us insight into organ function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```````````````````````````</a:t>
            </a:r>
          </a:p>
          <a:p>
            <a:r>
              <a:rPr lang="en-US" b="0" dirty="0" smtClean="0"/>
              <a:t>Organs that would</a:t>
            </a:r>
            <a:r>
              <a:rPr lang="en-US" b="0" baseline="0" dirty="0" smtClean="0"/>
              <a:t> be especially useful for include:</a:t>
            </a:r>
            <a:endParaRPr lang="en-US" b="0" dirty="0" smtClean="0"/>
          </a:p>
          <a:p>
            <a:r>
              <a:rPr lang="en-US" b="0" dirty="0" err="1" smtClean="0"/>
              <a:t>endodermal</a:t>
            </a:r>
            <a:r>
              <a:rPr lang="en-US" b="0" dirty="0" smtClean="0"/>
              <a:t> glandular organs (thymus,</a:t>
            </a:r>
            <a:r>
              <a:rPr lang="en-US" b="0" baseline="0" dirty="0" smtClean="0"/>
              <a:t> liver, pancreas)</a:t>
            </a:r>
            <a:r>
              <a:rPr lang="en-US" b="0" dirty="0" smtClean="0"/>
              <a:t> , no discernable</a:t>
            </a:r>
            <a:r>
              <a:rPr lang="en-US" b="0" baseline="0" dirty="0" smtClean="0"/>
              <a:t> features</a:t>
            </a:r>
            <a:endParaRPr lang="en-US" b="0" dirty="0" smtClean="0"/>
          </a:p>
          <a:p>
            <a:r>
              <a:rPr lang="en-US" b="0" dirty="0" smtClean="0"/>
              <a:t>structure is more difficult to perceive (as opposed</a:t>
            </a:r>
            <a:r>
              <a:rPr lang="en-US" b="0" baseline="0" dirty="0" smtClean="0"/>
              <a:t> to organ like heart: cut open and see compartments and vessels)</a:t>
            </a:r>
            <a:endParaRPr lang="en-US" b="0" dirty="0" smtClean="0"/>
          </a:p>
          <a:p>
            <a:r>
              <a:rPr lang="en-US" b="0" dirty="0" smtClean="0"/>
              <a:t>organizational structures that are visible only with the use of molecular or cellular markers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General info –zoom</a:t>
            </a:r>
            <a:r>
              <a:rPr lang="en-US" baseline="0" dirty="0" smtClean="0"/>
              <a:t> in on a portion of the thymus; get image that looks like this</a:t>
            </a:r>
            <a:endParaRPr lang="en-US" dirty="0" smtClean="0"/>
          </a:p>
          <a:p>
            <a:r>
              <a:rPr lang="en-US" dirty="0" smtClean="0"/>
              <a:t>Picture is showing section of thymus from the capsule downward to </a:t>
            </a:r>
            <a:r>
              <a:rPr lang="en-US" dirty="0" smtClean="0"/>
              <a:t>medulla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REGIONS</a:t>
            </a:r>
          </a:p>
          <a:p>
            <a:pPr marL="346075" indent="-346075"/>
            <a:r>
              <a:rPr lang="en-US" dirty="0" err="1" smtClean="0">
                <a:solidFill>
                  <a:schemeClr val="bg1"/>
                </a:solidFill>
              </a:rPr>
              <a:t>Cortocomedullary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Junction (CMJ): Area where they </a:t>
            </a:r>
            <a:r>
              <a:rPr lang="en-US" dirty="0" smtClean="0">
                <a:solidFill>
                  <a:schemeClr val="bg1"/>
                </a:solidFill>
              </a:rPr>
              <a:t>meet</a:t>
            </a:r>
          </a:p>
          <a:p>
            <a:pPr marL="346075" indent="-346075"/>
            <a:r>
              <a:rPr lang="en-US" dirty="0" smtClean="0">
                <a:solidFill>
                  <a:schemeClr val="bg1"/>
                </a:solidFill>
              </a:rPr>
              <a:t>         </a:t>
            </a:r>
            <a:endParaRPr lang="en-US" dirty="0" smtClean="0">
              <a:solidFill>
                <a:schemeClr val="bg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CELL </a:t>
            </a:r>
            <a:r>
              <a:rPr lang="en-US" b="1" dirty="0" smtClean="0"/>
              <a:t>TYPES</a:t>
            </a:r>
            <a:r>
              <a:rPr lang="en-US" b="1" dirty="0" smtClean="0">
                <a:solidFill>
                  <a:schemeClr val="bg1"/>
                </a:solidFill>
              </a:rPr>
              <a:t>- within these regions</a:t>
            </a:r>
            <a:r>
              <a:rPr lang="en-US" b="1" baseline="0" dirty="0" smtClean="0">
                <a:solidFill>
                  <a:schemeClr val="bg1"/>
                </a:solidFill>
              </a:rPr>
              <a:t> are different compositions of cell </a:t>
            </a:r>
            <a:r>
              <a:rPr lang="en-US" b="1" baseline="0" dirty="0" smtClean="0">
                <a:solidFill>
                  <a:schemeClr val="bg1"/>
                </a:solidFill>
              </a:rPr>
              <a:t>types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>
              <a:buNone/>
            </a:pPr>
            <a:r>
              <a:rPr lang="en-US" b="1" dirty="0" smtClean="0"/>
              <a:t>RESIDENT</a:t>
            </a:r>
            <a:r>
              <a:rPr lang="en-US" b="0" dirty="0" smtClean="0"/>
              <a:t>:-</a:t>
            </a:r>
            <a:r>
              <a:rPr lang="en-US" b="0" dirty="0" smtClean="0"/>
              <a:t>make up</a:t>
            </a:r>
            <a:r>
              <a:rPr lang="en-US" b="0" baseline="0" dirty="0" smtClean="0"/>
              <a:t> the organ-</a:t>
            </a:r>
            <a:r>
              <a:rPr lang="en-US" b="0" baseline="0" dirty="0" err="1" smtClean="0"/>
              <a:t>stromal</a:t>
            </a:r>
            <a:r>
              <a:rPr lang="en-US" b="0" baseline="0" dirty="0" smtClean="0"/>
              <a:t>-plants in environment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 (TECs)-support </a:t>
            </a:r>
            <a:r>
              <a:rPr lang="en-US" b="0" dirty="0" err="1" smtClean="0"/>
              <a:t>mTECs</a:t>
            </a:r>
            <a:r>
              <a:rPr lang="en-US" b="0" dirty="0" smtClean="0"/>
              <a:t> (</a:t>
            </a:r>
            <a:r>
              <a:rPr lang="en-US" b="0" dirty="0" err="1" smtClean="0"/>
              <a:t>medullary</a:t>
            </a:r>
            <a:r>
              <a:rPr lang="en-US" b="0" dirty="0" smtClean="0"/>
              <a:t>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cells)-</a:t>
            </a:r>
            <a:r>
              <a:rPr lang="en-US" b="0" dirty="0" err="1" smtClean="0"/>
              <a:t>cTEC</a:t>
            </a:r>
            <a:r>
              <a:rPr lang="en-US" b="0" dirty="0" smtClean="0"/>
              <a:t> (cortical </a:t>
            </a:r>
            <a:r>
              <a:rPr lang="en-US" b="0" dirty="0" err="1" smtClean="0"/>
              <a:t>thymic</a:t>
            </a:r>
            <a:r>
              <a:rPr lang="en-US" b="0" dirty="0" smtClean="0"/>
              <a:t> epithelial cells) </a:t>
            </a:r>
          </a:p>
          <a:p>
            <a:pPr>
              <a:buNone/>
            </a:pPr>
            <a:r>
              <a:rPr lang="en-US" b="0" dirty="0" smtClean="0"/>
              <a:t>                               Vasculature-blood vessels (t cells and nutrients)</a:t>
            </a:r>
          </a:p>
          <a:p>
            <a:pPr>
              <a:buNone/>
            </a:pPr>
            <a:r>
              <a:rPr lang="en-US" b="0" dirty="0" smtClean="0"/>
              <a:t>                               </a:t>
            </a:r>
            <a:r>
              <a:rPr lang="en-US" b="0" dirty="0" err="1" smtClean="0"/>
              <a:t>Dendritic</a:t>
            </a:r>
            <a:r>
              <a:rPr lang="en-US" b="0" dirty="0" smtClean="0"/>
              <a:t> cells-maturation</a:t>
            </a:r>
            <a:r>
              <a:rPr lang="en-US" b="0" baseline="0" dirty="0" smtClean="0"/>
              <a:t> of t cells</a:t>
            </a:r>
            <a:endParaRPr lang="en-US" sz="2700" b="0" baseline="0" dirty="0" smtClean="0"/>
          </a:p>
          <a:p>
            <a:pPr>
              <a:buNone/>
            </a:pPr>
            <a:r>
              <a:rPr lang="en-US" sz="3200" b="1" dirty="0" smtClean="0"/>
              <a:t>MIGRATING: </a:t>
            </a:r>
            <a:r>
              <a:rPr lang="en-US" sz="3200" b="1" dirty="0" smtClean="0"/>
              <a:t>animals in </a:t>
            </a:r>
            <a:r>
              <a:rPr lang="en-US" sz="3200" b="1" dirty="0" smtClean="0"/>
              <a:t>environment</a:t>
            </a:r>
          </a:p>
          <a:p>
            <a:pPr lvl="2"/>
            <a:r>
              <a:rPr lang="en-US" sz="3200" b="0" dirty="0" smtClean="0">
                <a:solidFill>
                  <a:schemeClr val="bg1"/>
                </a:solidFill>
              </a:rPr>
              <a:t>T cells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1" dirty="0" smtClean="0"/>
              <a:t>MIGRATION</a:t>
            </a:r>
          </a:p>
          <a:p>
            <a:pPr>
              <a:buNone/>
            </a:pPr>
            <a:endParaRPr lang="en-US" sz="3200" b="1" dirty="0" smtClean="0"/>
          </a:p>
          <a:p>
            <a:pPr>
              <a:buNone/>
            </a:pPr>
            <a:r>
              <a:rPr lang="en-US" sz="3200" b="0" dirty="0" smtClean="0">
                <a:solidFill>
                  <a:schemeClr val="bg1"/>
                </a:solidFill>
              </a:rPr>
              <a:t>KEY POINT: interactions with microenvironments crucial</a:t>
            </a:r>
            <a:r>
              <a:rPr lang="en-US" sz="3200" b="0" baseline="0" dirty="0" smtClean="0">
                <a:solidFill>
                  <a:schemeClr val="bg1"/>
                </a:solidFill>
              </a:rPr>
              <a:t> for development, don’t know much about organization</a:t>
            </a:r>
            <a:endParaRPr lang="en-US" sz="3200" b="1" dirty="0" smtClean="0"/>
          </a:p>
          <a:p>
            <a:pPr lvl="2"/>
            <a:endParaRPr lang="en-US" sz="3200" b="0" baseline="0" dirty="0" smtClean="0">
              <a:solidFill>
                <a:schemeClr val="bg1"/>
              </a:solidFill>
            </a:endParaRPr>
          </a:p>
          <a:p>
            <a:pPr lvl="2"/>
            <a:endParaRPr lang="en-US" sz="3200" b="0" dirty="0" smtClean="0">
              <a:solidFill>
                <a:schemeClr val="bg1"/>
              </a:solidFill>
            </a:endParaRPr>
          </a:p>
          <a:p>
            <a:pPr lvl="2"/>
            <a:endParaRPr lang="en-US" dirty="0" smtClean="0">
              <a:solidFill>
                <a:schemeClr val="bg1"/>
              </a:solidFill>
            </a:endParaRPr>
          </a:p>
          <a:p>
            <a:pPr lvl="3"/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/>
          </a:p>
          <a:p>
            <a:pPr lvl="1"/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dirty="0" smtClean="0"/>
              <a:t>GOAL:IDENTIFY  MANY CELL TYPES (increased statistical power for</a:t>
            </a:r>
            <a:r>
              <a:rPr lang="en-US" baseline="0" dirty="0" smtClean="0"/>
              <a:t> analysis)</a:t>
            </a:r>
            <a:endParaRPr lang="en-US" dirty="0" smtClean="0"/>
          </a:p>
          <a:p>
            <a:pPr marL="228600" indent="-228600">
              <a:buNone/>
            </a:pPr>
            <a:endParaRPr lang="en-US" dirty="0" smtClean="0"/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en-US" dirty="0" smtClean="0"/>
              <a:t>Take</a:t>
            </a:r>
            <a:r>
              <a:rPr lang="en-US" baseline="0" dirty="0" smtClean="0"/>
              <a:t> middle </a:t>
            </a:r>
            <a:r>
              <a:rPr lang="en-US" baseline="0" dirty="0" err="1" smtClean="0"/>
              <a:t>sagittal</a:t>
            </a:r>
            <a:r>
              <a:rPr lang="en-US" baseline="0" dirty="0" smtClean="0"/>
              <a:t> sections of 1 month old wild type left lobe thymus and stain them with antibodies that bind to specific cell types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Take pictures with microscope along the entire thymus section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Piece them together using </a:t>
            </a:r>
            <a:r>
              <a:rPr lang="en-US" baseline="0" dirty="0" err="1" smtClean="0"/>
              <a:t>PTGui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panaromic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pic</a:t>
            </a:r>
            <a:r>
              <a:rPr lang="en-US" baseline="0" dirty="0" smtClean="0"/>
              <a:t> stitching software) and use Cell Profiler (cell counting program) to perform cell counts on sections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Use cell location and abundance info from these sections for spatial analysis, this image is showing a heat map of different cell markers</a:t>
            </a:r>
          </a:p>
          <a:p>
            <a:pPr marL="228600" indent="-228600">
              <a:buAutoNum type="arabicParenR"/>
            </a:pPr>
            <a:endParaRPr lang="en-US" baseline="0" dirty="0" smtClean="0"/>
          </a:p>
          <a:p>
            <a:r>
              <a:rPr lang="en-US" baseline="0" dirty="0" smtClean="0"/>
              <a:t>Example of 4 cell types on microscope</a:t>
            </a:r>
          </a:p>
          <a:p>
            <a:r>
              <a:rPr lang="en-US" baseline="0" dirty="0" smtClean="0"/>
              <a:t>Limited by # of channels and antibodies available</a:t>
            </a:r>
          </a:p>
          <a:p>
            <a:endParaRPr lang="en-US" dirty="0" smtClean="0"/>
          </a:p>
          <a:p>
            <a:r>
              <a:rPr lang="en-US" baseline="0" dirty="0" smtClean="0"/>
              <a:t>Blood vessels,</a:t>
            </a:r>
          </a:p>
          <a:p>
            <a:r>
              <a:rPr lang="en-US" baseline="0" dirty="0" smtClean="0"/>
              <a:t>Subsets of </a:t>
            </a:r>
            <a:r>
              <a:rPr lang="en-US" baseline="0" dirty="0" err="1" smtClean="0"/>
              <a:t>mTEC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cTEC</a:t>
            </a:r>
            <a:endParaRPr lang="en-US" baseline="0" dirty="0" smtClean="0"/>
          </a:p>
          <a:p>
            <a:r>
              <a:rPr lang="en-US" baseline="0" dirty="0" smtClean="0"/>
              <a:t>Subsets of T cells</a:t>
            </a:r>
          </a:p>
          <a:p>
            <a:r>
              <a:rPr lang="en-US" baseline="0" dirty="0" err="1" smtClean="0"/>
              <a:t>Dendritic</a:t>
            </a:r>
            <a:r>
              <a:rPr lang="en-US" baseline="0" dirty="0" smtClean="0"/>
              <a:t> cells</a:t>
            </a:r>
          </a:p>
          <a:p>
            <a:endParaRPr lang="en-US" baseline="0" dirty="0" smtClean="0"/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Tried to correspond</a:t>
            </a:r>
            <a:r>
              <a:rPr lang="en-US" baseline="0" dirty="0" smtClean="0"/>
              <a:t> to the colors in the image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More markers for </a:t>
            </a:r>
            <a:r>
              <a:rPr lang="en-US" baseline="0" dirty="0" err="1" smtClean="0"/>
              <a:t>mTEC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Appears that there is More </a:t>
            </a:r>
            <a:r>
              <a:rPr lang="en-US" dirty="0" smtClean="0"/>
              <a:t>diversity in medulla; </a:t>
            </a:r>
            <a:r>
              <a:rPr lang="en-US" dirty="0" smtClean="0"/>
              <a:t>have markers for different </a:t>
            </a:r>
            <a:r>
              <a:rPr lang="en-US" dirty="0" smtClean="0"/>
              <a:t>subsets of </a:t>
            </a:r>
            <a:r>
              <a:rPr lang="en-US" dirty="0" err="1" smtClean="0"/>
              <a:t>mTECs</a:t>
            </a:r>
            <a:r>
              <a:rPr lang="en-US" dirty="0" smtClean="0"/>
              <a:t> </a:t>
            </a:r>
            <a:r>
              <a:rPr lang="en-US" dirty="0" smtClean="0"/>
              <a:t>that </a:t>
            </a:r>
            <a:r>
              <a:rPr lang="en-US" dirty="0" smtClean="0"/>
              <a:t>work well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Don’t have as</a:t>
            </a:r>
            <a:r>
              <a:rPr lang="en-US" baseline="0" dirty="0" smtClean="0"/>
              <a:t> many markers as </a:t>
            </a:r>
            <a:r>
              <a:rPr lang="en-US" baseline="0" dirty="0" smtClean="0"/>
              <a:t>cortex, don’t know as much about cortex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817E9C-4E8E-4BDF-98C3-D1DFFA819E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3A97F-1098-4322-93F4-9CB2667A47B1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6A2AB-6DF6-4382-BAE5-7F7A516DCAB7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ACA3E-2668-45CB-AE11-47C2BFC2105C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76A1E-5376-4818-BE3E-304CD5AC07AB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FDBC-11F6-4589-B472-6B3F727FF941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8F081-6980-44FA-9B90-F5BC702410DA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EE6D4-0E8B-4EFF-A1F1-1AB4F61C9BB9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B2D7-59E8-4E57-9B23-0BE137F84A51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497E7-8976-4751-ACCB-265E5B3CDC20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9D00D-FCF5-40BF-906A-943F30D0AA94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1611F-572A-43AE-9740-6D8DAD57498D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588C3-1CC9-458D-8801-8D5474DBDE34}" type="datetime1">
              <a:rPr lang="en-US" smtClean="0"/>
              <a:pPr/>
              <a:t>3/13/2015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42E7F-DF59-4C55-978B-D4A0D8C00EF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1500" dirty="0" smtClean="0"/>
              <a:t>K14-Blue</a:t>
            </a:r>
            <a:br>
              <a:rPr lang="en-US" sz="1500" dirty="0" smtClean="0"/>
            </a:br>
            <a:r>
              <a:rPr lang="en-US" sz="1500" dirty="0" smtClean="0"/>
              <a:t> Claudin5-Green</a:t>
            </a:r>
            <a:br>
              <a:rPr lang="en-US" sz="1500" dirty="0" smtClean="0"/>
            </a:br>
            <a:r>
              <a:rPr lang="en-US" sz="1500" dirty="0" err="1" smtClean="0"/>
              <a:t>PDGFRb</a:t>
            </a:r>
            <a:r>
              <a:rPr lang="en-US" sz="1500" dirty="0" smtClean="0"/>
              <a:t>-Red</a:t>
            </a:r>
            <a:br>
              <a:rPr lang="en-US" sz="1500" dirty="0" smtClean="0"/>
            </a:br>
            <a:r>
              <a:rPr lang="en-US" sz="1500" dirty="0" smtClean="0"/>
              <a:t> Foxp3-Purple</a:t>
            </a:r>
            <a:br>
              <a:rPr lang="en-US" sz="1500" dirty="0" smtClean="0"/>
            </a:b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20x Lab Microscope</a:t>
            </a:r>
            <a:br>
              <a:rPr lang="en-US" sz="1500" dirty="0" smtClean="0"/>
            </a:br>
            <a:r>
              <a:rPr lang="en-US" sz="1500" dirty="0" smtClean="0"/>
              <a:t>Frozen Antibody Set 1</a:t>
            </a:r>
            <a:endParaRPr lang="en-US" sz="1500" dirty="0"/>
          </a:p>
        </p:txBody>
      </p:sp>
      <p:pic>
        <p:nvPicPr>
          <p:cNvPr id="7" name="Content Placeholder 6"/>
          <p:cNvPicPr>
            <a:picLocks noGrp="1"/>
          </p:cNvPicPr>
          <p:nvPr>
            <p:ph idx="4294967295"/>
          </p:nvPr>
        </p:nvPicPr>
        <p:blipFill rotWithShape="1">
          <a:blip r:embed="rId3"/>
          <a:srcRect l="45960" t="20890" r="35251" b="57301"/>
          <a:stretch/>
        </p:blipFill>
        <p:spPr>
          <a:xfrm>
            <a:off x="4648200" y="0"/>
            <a:ext cx="4572000" cy="3306762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Content Placeholder 6"/>
          <p:cNvPicPr>
            <a:picLocks/>
          </p:cNvPicPr>
          <p:nvPr/>
        </p:nvPicPr>
        <p:blipFill rotWithShape="1">
          <a:blip r:embed="rId3"/>
          <a:srcRect l="27170" t="20890" r="54667" b="57301"/>
          <a:stretch/>
        </p:blipFill>
        <p:spPr>
          <a:xfrm>
            <a:off x="0" y="0"/>
            <a:ext cx="4419600" cy="3306762"/>
          </a:xfrm>
          <a:prstGeom prst="rect">
            <a:avLst/>
          </a:prstGeom>
        </p:spPr>
      </p:pic>
      <p:pic>
        <p:nvPicPr>
          <p:cNvPr id="11" name="Content Placeholder 6"/>
          <p:cNvPicPr>
            <a:picLocks/>
          </p:cNvPicPr>
          <p:nvPr/>
        </p:nvPicPr>
        <p:blipFill rotWithShape="1">
          <a:blip r:embed="rId3"/>
          <a:srcRect l="45960" t="43704" r="35251" b="34686"/>
          <a:stretch/>
        </p:blipFill>
        <p:spPr>
          <a:xfrm>
            <a:off x="4572000" y="3352800"/>
            <a:ext cx="4648200" cy="3505200"/>
          </a:xfrm>
          <a:prstGeom prst="rect">
            <a:avLst/>
          </a:prstGeom>
        </p:spPr>
      </p:pic>
      <p:pic>
        <p:nvPicPr>
          <p:cNvPr id="12" name="Content Placeholder 6"/>
          <p:cNvPicPr>
            <a:picLocks/>
          </p:cNvPicPr>
          <p:nvPr/>
        </p:nvPicPr>
        <p:blipFill rotWithShape="1">
          <a:blip r:embed="rId3"/>
          <a:srcRect l="27170" t="43704" r="54354" b="34686"/>
          <a:stretch/>
        </p:blipFill>
        <p:spPr>
          <a:xfrm>
            <a:off x="0" y="3352800"/>
            <a:ext cx="4648200" cy="35052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2130425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Cellular Ecology of the Mouse Thymus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581400" y="4495800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Mary Browning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3/17/2015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="" xmlns:p14="http://schemas.microsoft.com/office/powerpoint/2010/main" val="409236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3435" t="29831" r="29860" b="28973"/>
          <a:stretch>
            <a:fillRect/>
          </a:stretch>
        </p:blipFill>
        <p:spPr bwMode="auto">
          <a:xfrm>
            <a:off x="2627" y="1371600"/>
            <a:ext cx="914137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88668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http://en.wikipedia.org/wiki/K-means_clustering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 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676400"/>
            <a:ext cx="5410200" cy="5486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Regions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Cortex, Medulla, </a:t>
            </a:r>
            <a:r>
              <a:rPr lang="en-US" dirty="0" err="1" smtClean="0">
                <a:solidFill>
                  <a:schemeClr val="bg1"/>
                </a:solidFill>
              </a:rPr>
              <a:t>Subcapsular</a:t>
            </a:r>
            <a:r>
              <a:rPr lang="en-US" dirty="0" smtClean="0">
                <a:solidFill>
                  <a:schemeClr val="bg1"/>
                </a:solidFill>
              </a:rPr>
              <a:t> region, CMJ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these regions be computationally reproduced?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we identify cryptic information (other regions or </a:t>
            </a:r>
            <a:r>
              <a:rPr lang="en-US" dirty="0" err="1" smtClean="0">
                <a:solidFill>
                  <a:schemeClr val="bg1"/>
                </a:solidFill>
              </a:rPr>
              <a:t>subregions</a:t>
            </a:r>
            <a:r>
              <a:rPr lang="en-US" dirty="0" smtClean="0">
                <a:solidFill>
                  <a:schemeClr val="bg1"/>
                </a:solidFill>
              </a:rPr>
              <a:t>?)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Is pattern consistent throughout thymus? Between samples?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3250" name="AutoShape 2" descr="Image result for &quot;R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252" name="Picture 4" descr="http://rprogramming.net/wp-content/uploads/2012/10/R-Programm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1600200" cy="1213945"/>
          </a:xfrm>
          <a:prstGeom prst="rect">
            <a:avLst/>
          </a:prstGeom>
          <a:noFill/>
        </p:spPr>
      </p:pic>
      <p:pic>
        <p:nvPicPr>
          <p:cNvPr id="9" name="Picture 69" descr="thymusintro.jpg"/>
          <p:cNvPicPr>
            <a:picLocks noGrp="1" noChangeArrowheads="1"/>
          </p:cNvPicPr>
          <p:nvPr>
            <p:ph sz="half" idx="2"/>
          </p:nvPr>
        </p:nvPicPr>
        <p:blipFill>
          <a:blip r:embed="rId4"/>
          <a:srcRect l="1614" r="66113"/>
          <a:stretch>
            <a:fillRect/>
          </a:stretch>
        </p:blipFill>
        <p:spPr bwMode="auto">
          <a:xfrm>
            <a:off x="5257800" y="990600"/>
            <a:ext cx="38862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chemeClr val="bg1"/>
                </a:solidFill>
              </a:rPr>
              <a:t>                               Clustering Results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                                    K=4                   K=5                   K=10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2819400" y="1066800"/>
            <a:ext cx="1981200" cy="5791200"/>
          </a:xfrm>
          <a:prstGeom prst="frame">
            <a:avLst>
              <a:gd name="adj1" fmla="val 5769"/>
            </a:avLst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90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" name="Content Placeholder 9" descr="Rplot01.png"/>
          <p:cNvPicPr>
            <a:picLocks noGrp="1" noChangeAspect="1"/>
          </p:cNvPicPr>
          <p:nvPr>
            <p:ph idx="1"/>
          </p:nvPr>
        </p:nvPicPr>
        <p:blipFill>
          <a:blip r:embed="rId3"/>
          <a:srcRect l="1014" t="2104" r="10312" b="65907"/>
          <a:stretch>
            <a:fillRect/>
          </a:stretch>
        </p:blipFill>
        <p:spPr>
          <a:xfrm rot="16200000">
            <a:off x="1036721" y="3154279"/>
            <a:ext cx="5546558" cy="1676400"/>
          </a:xfrm>
        </p:spPr>
      </p:pic>
      <p:pic>
        <p:nvPicPr>
          <p:cNvPr id="11" name="Picture 10" descr="RplotK10.png"/>
          <p:cNvPicPr>
            <a:picLocks noChangeAspect="1"/>
          </p:cNvPicPr>
          <p:nvPr/>
        </p:nvPicPr>
        <p:blipFill>
          <a:blip r:embed="rId4"/>
          <a:srcRect l="1121" t="1320" r="12049" b="65972"/>
          <a:stretch>
            <a:fillRect/>
          </a:stretch>
        </p:blipFill>
        <p:spPr>
          <a:xfrm rot="16200000">
            <a:off x="4914900" y="3086100"/>
            <a:ext cx="5715000" cy="1828800"/>
          </a:xfrm>
          <a:prstGeom prst="rect">
            <a:avLst/>
          </a:prstGeom>
        </p:spPr>
      </p:pic>
      <p:pic>
        <p:nvPicPr>
          <p:cNvPr id="12" name="Picture 11" descr="RplotNk5.png"/>
          <p:cNvPicPr>
            <a:picLocks noChangeAspect="1"/>
          </p:cNvPicPr>
          <p:nvPr/>
        </p:nvPicPr>
        <p:blipFill>
          <a:blip r:embed="rId5"/>
          <a:srcRect l="1158" t="1874" r="12012" b="65418"/>
          <a:stretch>
            <a:fillRect/>
          </a:stretch>
        </p:blipFill>
        <p:spPr>
          <a:xfrm rot="16200000">
            <a:off x="2857500" y="3086100"/>
            <a:ext cx="5715000" cy="1828800"/>
          </a:xfrm>
          <a:prstGeom prst="rect">
            <a:avLst/>
          </a:prstGeom>
        </p:spPr>
      </p:pic>
      <p:pic>
        <p:nvPicPr>
          <p:cNvPr id="8" name="Content Placeholder 4" descr="Allcolors_WT1_2_UEACDCDClaud.jpg"/>
          <p:cNvPicPr>
            <a:picLocks noChangeAspect="1"/>
          </p:cNvPicPr>
          <p:nvPr/>
        </p:nvPicPr>
        <p:blipFill>
          <a:blip r:embed="rId6" cstate="print">
            <a:lum bright="30000" contrast="40000"/>
          </a:blip>
          <a:stretch>
            <a:fillRect/>
          </a:stretch>
        </p:blipFill>
        <p:spPr>
          <a:xfrm rot="10800000" flipH="1">
            <a:off x="457200" y="1295400"/>
            <a:ext cx="2204337" cy="52521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1981200" y="563350"/>
            <a:ext cx="2105800" cy="6294650"/>
            <a:chOff x="2618600" y="563350"/>
            <a:chExt cx="2105800" cy="6294650"/>
          </a:xfrm>
        </p:grpSpPr>
        <p:grpSp>
          <p:nvGrpSpPr>
            <p:cNvPr id="18" name="Group 17"/>
            <p:cNvGrpSpPr/>
            <p:nvPr/>
          </p:nvGrpSpPr>
          <p:grpSpPr>
            <a:xfrm>
              <a:off x="2666999" y="563350"/>
              <a:ext cx="2057401" cy="6294650"/>
              <a:chOff x="1676399" y="206498"/>
              <a:chExt cx="2286002" cy="6816537"/>
            </a:xfrm>
          </p:grpSpPr>
          <p:pic>
            <p:nvPicPr>
              <p:cNvPr id="12" name="Picture 11" descr="Rplotgraph.png"/>
              <p:cNvPicPr>
                <a:picLocks noChangeAspect="1"/>
              </p:cNvPicPr>
              <p:nvPr/>
            </p:nvPicPr>
            <p:blipFill>
              <a:blip r:embed="rId3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13" name="Picture 12" descr="Rplotgraph.png"/>
              <p:cNvPicPr>
                <a:picLocks noChangeAspect="1"/>
              </p:cNvPicPr>
              <p:nvPr/>
            </p:nvPicPr>
            <p:blipFill>
              <a:blip r:embed="rId3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4" name="Picture 13" descr="Rplotgraph.png"/>
              <p:cNvPicPr>
                <a:picLocks noChangeAspect="1"/>
              </p:cNvPicPr>
              <p:nvPr/>
            </p:nvPicPr>
            <p:blipFill>
              <a:blip r:embed="rId3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15" name="Picture 14" descr="Rplotgraph.png"/>
              <p:cNvPicPr>
                <a:picLocks noChangeAspect="1"/>
              </p:cNvPicPr>
              <p:nvPr/>
            </p:nvPicPr>
            <p:blipFill>
              <a:blip r:embed="rId3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6" name="Rectangle 15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2163828" y="28931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2163829" y="1292973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2163828" y="43736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2163828" y="6050029"/>
              <a:ext cx="11865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Number of Cells</a:t>
              </a:r>
              <a:endParaRPr lang="en-US" sz="12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is clustering being done?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1" name="Picture 10" descr="Rplot01.png"/>
          <p:cNvPicPr>
            <a:picLocks noChangeAspect="1"/>
          </p:cNvPicPr>
          <p:nvPr/>
        </p:nvPicPr>
        <p:blipFill>
          <a:blip r:embed="rId4"/>
          <a:srcRect l="1592" t="1363" r="11577" b="64566"/>
          <a:stretch>
            <a:fillRect/>
          </a:stretch>
        </p:blipFill>
        <p:spPr>
          <a:xfrm rot="5400000">
            <a:off x="2438400" y="2667000"/>
            <a:ext cx="571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00400" y="816888"/>
            <a:ext cx="325281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                                                        </a:t>
            </a:r>
          </a:p>
          <a:p>
            <a:r>
              <a:rPr lang="en-US" dirty="0" smtClean="0"/>
              <a:t> 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   </a:t>
            </a:r>
          </a:p>
          <a:p>
            <a:r>
              <a:rPr lang="en-US" dirty="0" smtClean="0"/>
              <a:t> 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pic>
        <p:nvPicPr>
          <p:cNvPr id="33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30000" contrast="40000"/>
          </a:blip>
          <a:stretch>
            <a:fillRect/>
          </a:stretch>
        </p:blipFill>
        <p:spPr>
          <a:xfrm flipH="1">
            <a:off x="6476999" y="838200"/>
            <a:ext cx="2332261" cy="5556999"/>
          </a:xfr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Comparing Clusters 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" name="Picture 9" descr="Rplot01.png"/>
          <p:cNvPicPr>
            <a:picLocks noChangeAspect="1"/>
          </p:cNvPicPr>
          <p:nvPr/>
        </p:nvPicPr>
        <p:blipFill>
          <a:blip r:embed="rId3"/>
          <a:srcRect l="1375" t="937" r="10637" b="63629"/>
          <a:stretch>
            <a:fillRect/>
          </a:stretch>
        </p:blipFill>
        <p:spPr>
          <a:xfrm rot="5400000">
            <a:off x="2971800" y="2743200"/>
            <a:ext cx="5791200" cy="19812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8600" y="1905000"/>
            <a:ext cx="4572000" cy="2819400"/>
            <a:chOff x="533400" y="1905000"/>
            <a:chExt cx="5638800" cy="3276600"/>
          </a:xfrm>
        </p:grpSpPr>
        <p:pic>
          <p:nvPicPr>
            <p:cNvPr id="7" name="Picture 6"/>
            <p:cNvPicPr/>
            <p:nvPr/>
          </p:nvPicPr>
          <p:blipFill>
            <a:blip r:embed="rId4"/>
            <a:srcRect l="587" t="50371" r="47467" b="11573"/>
            <a:stretch>
              <a:fillRect/>
            </a:stretch>
          </p:blipFill>
          <p:spPr bwMode="auto">
            <a:xfrm>
              <a:off x="533400" y="1905000"/>
              <a:ext cx="5638800" cy="327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2895600" y="2209800"/>
              <a:ext cx="914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62200" y="2057400"/>
              <a:ext cx="18617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Yellow </a:t>
              </a:r>
              <a:r>
                <a:rPr lang="en-US" sz="2400" dirty="0" err="1" smtClean="0"/>
                <a:t>vs</a:t>
              </a:r>
              <a:r>
                <a:rPr lang="en-US" sz="2400" dirty="0" smtClean="0"/>
                <a:t> Red</a:t>
              </a:r>
              <a:endParaRPr lang="en-US" sz="2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48768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85800" y="2743200"/>
              <a:ext cx="228600" cy="2362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129672" y="3558672"/>
              <a:ext cx="11400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abundance</a:t>
              </a:r>
              <a:endParaRPr lang="en-US" sz="1200" dirty="0"/>
            </a:p>
          </p:txBody>
        </p:sp>
      </p:grpSp>
      <p:pic>
        <p:nvPicPr>
          <p:cNvPr id="17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5" cstate="print">
            <a:lum bright="20000" contrast="40000"/>
          </a:blip>
          <a:stretch>
            <a:fillRect/>
          </a:stretch>
        </p:blipFill>
        <p:spPr>
          <a:xfrm flipH="1">
            <a:off x="6934199" y="838201"/>
            <a:ext cx="2209800" cy="5715000"/>
          </a:xfrm>
          <a:ln>
            <a:solidFill>
              <a:schemeClr val="bg1"/>
            </a:solidFill>
          </a:ln>
        </p:spPr>
      </p:pic>
      <p:sp>
        <p:nvSpPr>
          <p:cNvPr id="18" name="TextBox 17"/>
          <p:cNvSpPr txBox="1"/>
          <p:nvPr/>
        </p:nvSpPr>
        <p:spPr>
          <a:xfrm rot="18396616">
            <a:off x="579743" y="4415914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CD11c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8396616">
            <a:off x="853634" y="4273048"/>
            <a:ext cx="5293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CD205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8396616">
            <a:off x="1267496" y="42730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CD25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8396616">
            <a:off x="1545515" y="4349248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CD31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8396616">
            <a:off x="1880360" y="4273048"/>
            <a:ext cx="609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Claud34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8396616">
            <a:off x="2218021" y="4207142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Claud5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8396616">
            <a:off x="2593880" y="4189771"/>
            <a:ext cx="5004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Foxp3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8396616">
            <a:off x="2983971" y="4219004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K14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8396616">
            <a:off x="3321632" y="4295204"/>
            <a:ext cx="3177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K5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8396616">
            <a:off x="3551025" y="4319931"/>
            <a:ext cx="604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PDGFRb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8396616">
            <a:off x="4008291" y="425310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UEA1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Remove cell types-K14 (</a:t>
            </a:r>
            <a:r>
              <a:rPr lang="en-US" sz="3000" dirty="0" err="1" smtClean="0">
                <a:solidFill>
                  <a:schemeClr val="bg1"/>
                </a:solidFill>
              </a:rPr>
              <a:t>mTEC</a:t>
            </a:r>
            <a:r>
              <a:rPr lang="en-US" sz="3000" dirty="0" smtClean="0">
                <a:solidFill>
                  <a:schemeClr val="bg1"/>
                </a:solidFill>
              </a:rPr>
              <a:t> subset)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 l="27526" t="12500" r="14495" b="12500"/>
          <a:stretch>
            <a:fillRect/>
          </a:stretch>
        </p:blipFill>
        <p:spPr bwMode="auto">
          <a:xfrm>
            <a:off x="762000" y="1143000"/>
            <a:ext cx="75438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581400" y="15240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7212" y="1600200"/>
            <a:ext cx="78758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Yellow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8463"/>
          <a:stretch>
            <a:fillRect/>
          </a:stretch>
        </p:blipFill>
        <p:spPr bwMode="auto">
          <a:xfrm>
            <a:off x="308187" y="1066800"/>
            <a:ext cx="845481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extBox 52"/>
          <p:cNvSpPr txBox="1"/>
          <p:nvPr/>
        </p:nvSpPr>
        <p:spPr>
          <a:xfrm rot="16200000">
            <a:off x="8448755" y="51296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9906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51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27432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4419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2672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44958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44196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4648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44196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2672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4572000"/>
            <a:ext cx="228600" cy="228600"/>
          </a:xfrm>
          <a:prstGeom prst="triangl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4572000"/>
            <a:ext cx="228600" cy="22860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44958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43434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4648200"/>
            <a:ext cx="228600" cy="2286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1910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3886200"/>
            <a:ext cx="228600" cy="2286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191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39624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4419600"/>
            <a:ext cx="228600" cy="228600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2672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4572000"/>
            <a:ext cx="228600" cy="22860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4800" y="5486400"/>
            <a:ext cx="6255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</a:rPr>
              <a:t>Conclusion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Consistent grouping of clusters which correspond to same  region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WT samples are compositionally similar to other WT samples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Repeat with Mutant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Organization of Organs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29" name="AutoShape 5" descr="https://tools.lifetechnologies.com/content/sfs/gallery/high/41-5100-claudin-10-IHC_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23900" y="1143000"/>
            <a:ext cx="2857500" cy="2362200"/>
            <a:chOff x="381000" y="1219200"/>
            <a:chExt cx="2857500" cy="2362200"/>
          </a:xfrm>
        </p:grpSpPr>
        <p:pic>
          <p:nvPicPr>
            <p:cNvPr id="87042" name="Picture 2" descr="http://upload.wikimedia.org/wikipedia/commons/thumb/8/86/Emphysema_H_and_E.jpg/300px-Emphysema_H_and_E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81000" y="1219200"/>
              <a:ext cx="2857500" cy="2124075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381000" y="3352800"/>
              <a:ext cx="28194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Lung Tissue;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9173" y="1447800"/>
            <a:ext cx="3521827" cy="2286000"/>
            <a:chOff x="4343400" y="1600200"/>
            <a:chExt cx="3521827" cy="2286000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/>
            <a:srcRect l="31068" t="29838" r="19710" b="27604"/>
            <a:stretch>
              <a:fillRect/>
            </a:stretch>
          </p:blipFill>
          <p:spPr bwMode="auto">
            <a:xfrm>
              <a:off x="4343400" y="1600200"/>
              <a:ext cx="3521827" cy="2110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Rectangle 15"/>
            <p:cNvSpPr/>
            <p:nvPr/>
          </p:nvSpPr>
          <p:spPr>
            <a:xfrm>
              <a:off x="4343400" y="3581400"/>
              <a:ext cx="35052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Brain; In Situ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19200" y="3581400"/>
            <a:ext cx="3352800" cy="2819400"/>
            <a:chOff x="1219200" y="3581400"/>
            <a:chExt cx="3352800" cy="2819400"/>
          </a:xfrm>
        </p:grpSpPr>
        <p:pic>
          <p:nvPicPr>
            <p:cNvPr id="87044" name="Picture 4" descr="Click to view full size imag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219200" y="3581400"/>
              <a:ext cx="3341661" cy="2514600"/>
            </a:xfrm>
            <a:prstGeom prst="rect">
              <a:avLst/>
            </a:prstGeom>
            <a:noFill/>
          </p:spPr>
        </p:pic>
        <p:sp>
          <p:nvSpPr>
            <p:cNvPr id="18" name="Rectangle 17"/>
            <p:cNvSpPr/>
            <p:nvPr/>
          </p:nvSpPr>
          <p:spPr>
            <a:xfrm>
              <a:off x="1219200" y="6096000"/>
              <a:ext cx="3352800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Heart muscle; H&amp;E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10200" y="3806536"/>
            <a:ext cx="2857500" cy="3051464"/>
            <a:chOff x="5410200" y="3806536"/>
            <a:chExt cx="2857500" cy="3051464"/>
          </a:xfrm>
        </p:grpSpPr>
        <p:pic>
          <p:nvPicPr>
            <p:cNvPr id="87046" name="Picture 6" descr="http://upload.wikimedia.org/wikipedia/commons/thumb/a/af/Blood_vessels_in_porcine_skin_-_SMA_A488_-_20x.jpg/220px-Blood_vessels_in_porcine_skin_-_SMA_A488_-_20x.jp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5410200" y="3806536"/>
              <a:ext cx="2857500" cy="2584740"/>
            </a:xfrm>
            <a:prstGeom prst="rect">
              <a:avLst/>
            </a:prstGeom>
            <a:noFill/>
          </p:spPr>
        </p:pic>
        <p:sp>
          <p:nvSpPr>
            <p:cNvPr id="21" name="Rectangle 20"/>
            <p:cNvSpPr/>
            <p:nvPr/>
          </p:nvSpPr>
          <p:spPr>
            <a:xfrm>
              <a:off x="5638800" y="6324600"/>
              <a:ext cx="2438400" cy="53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solidFill>
                    <a:schemeClr val="tx1"/>
                  </a:solidFill>
                </a:rPr>
                <a:t>Actin</a:t>
              </a:r>
              <a:r>
                <a:rPr lang="en-US" sz="1400" dirty="0" smtClean="0">
                  <a:solidFill>
                    <a:schemeClr val="tx1"/>
                  </a:solidFill>
                </a:rPr>
                <a:t> in smooth muscle of skin; </a:t>
              </a:r>
              <a:r>
                <a:rPr lang="en-US" sz="1400" dirty="0" err="1" smtClean="0">
                  <a:solidFill>
                    <a:schemeClr val="tx1"/>
                  </a:solidFill>
                </a:rPr>
                <a:t>Immunofluorescence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553200" y="762000"/>
            <a:ext cx="2400300" cy="2286000"/>
            <a:chOff x="6553200" y="762000"/>
            <a:chExt cx="2400300" cy="2286000"/>
          </a:xfrm>
        </p:grpSpPr>
        <p:pic>
          <p:nvPicPr>
            <p:cNvPr id="87048" name="Picture 8" descr="http://upload.wikimedia.org/wikipedia/commons/thumb/1/15/Kidney_cd10_ihc.jpg/220px-Kidney_cd10_ihc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53200" y="762000"/>
              <a:ext cx="2400300" cy="1942062"/>
            </a:xfrm>
            <a:prstGeom prst="rect">
              <a:avLst/>
            </a:prstGeom>
            <a:noFill/>
          </p:spPr>
        </p:pic>
        <p:sp>
          <p:nvSpPr>
            <p:cNvPr id="26" name="Rectangle 25"/>
            <p:cNvSpPr/>
            <p:nvPr/>
          </p:nvSpPr>
          <p:spPr>
            <a:xfrm>
              <a:off x="6553200" y="2667000"/>
              <a:ext cx="23622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Human Kidney; IHC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86000" y="2438400"/>
            <a:ext cx="3810000" cy="2743200"/>
            <a:chOff x="2286000" y="2438400"/>
            <a:chExt cx="3810000" cy="2743200"/>
          </a:xfrm>
        </p:grpSpPr>
        <p:pic>
          <p:nvPicPr>
            <p:cNvPr id="28" name="Content Placeholder 5"/>
            <p:cNvPicPr>
              <a:picLocks/>
            </p:cNvPicPr>
            <p:nvPr/>
          </p:nvPicPr>
          <p:blipFill rotWithShape="1">
            <a:blip r:embed="rId8"/>
            <a:srcRect l="27035" t="66454" r="54496" b="11549"/>
            <a:stretch/>
          </p:blipFill>
          <p:spPr>
            <a:xfrm>
              <a:off x="2286000" y="2438400"/>
              <a:ext cx="3778302" cy="23622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2286000" y="4800600"/>
              <a:ext cx="38100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Mouse Thymus; </a:t>
              </a:r>
              <a:r>
                <a:rPr lang="en-US" dirty="0" err="1" smtClean="0">
                  <a:solidFill>
                    <a:schemeClr val="tx1"/>
                  </a:solidFill>
                </a:rPr>
                <a:t>Immunofluorescence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Frame 31"/>
          <p:cNvSpPr/>
          <p:nvPr/>
        </p:nvSpPr>
        <p:spPr>
          <a:xfrm>
            <a:off x="2057400" y="2286000"/>
            <a:ext cx="4191000" cy="3124200"/>
          </a:xfrm>
          <a:prstGeom prst="frame">
            <a:avLst>
              <a:gd name="adj1" fmla="val 56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Food web of species present in temperate intertidal ecosyst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971550"/>
            <a:ext cx="7239000" cy="54292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Removal of a “Species”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886200" y="990600"/>
            <a:ext cx="1524000" cy="137160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67781" y="1290935"/>
            <a:ext cx="241841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Keystone  species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76200" y="6553200"/>
            <a:ext cx="772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http://www.nature.com/scitable/knowledge/library/keystone-species-15786127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4525963"/>
          </a:xfrm>
        </p:spPr>
        <p:txBody>
          <a:bodyPr/>
          <a:lstStyle/>
          <a:p>
            <a:pPr algn="ctr">
              <a:buNone/>
            </a:pPr>
            <a:r>
              <a:rPr lang="en-US" dirty="0" smtClean="0">
                <a:solidFill>
                  <a:schemeClr val="bg1"/>
                </a:solidFill>
              </a:rPr>
              <a:t>AIRE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2270691" y="609600"/>
            <a:ext cx="2377509" cy="1851630"/>
            <a:chOff x="2270691" y="609600"/>
            <a:chExt cx="2377509" cy="1851630"/>
          </a:xfrm>
        </p:grpSpPr>
        <p:cxnSp>
          <p:nvCxnSpPr>
            <p:cNvPr id="6" name="Straight Arrow Connector 5"/>
            <p:cNvCxnSpPr/>
            <p:nvPr/>
          </p:nvCxnSpPr>
          <p:spPr>
            <a:xfrm rot="10800000" flipV="1">
              <a:off x="3505200" y="609600"/>
              <a:ext cx="1143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270691" y="1676400"/>
              <a:ext cx="1594475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Regulator of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tissue restricted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antigens in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953000" y="609600"/>
            <a:ext cx="2403040" cy="1620798"/>
            <a:chOff x="4953000" y="609600"/>
            <a:chExt cx="2403040" cy="1620798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953000" y="609600"/>
              <a:ext cx="10668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562600" y="1676400"/>
              <a:ext cx="1793440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Key modulator of </a:t>
              </a:r>
            </a:p>
            <a:p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r>
                <a:rPr lang="en-US" sz="1500" dirty="0" smtClean="0">
                  <a:solidFill>
                    <a:schemeClr val="bg1"/>
                  </a:solidFill>
                </a:rPr>
                <a:t> differentiation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52400" y="2590800"/>
            <a:ext cx="2514600" cy="762000"/>
            <a:chOff x="152400" y="2590800"/>
            <a:chExt cx="2514600" cy="762000"/>
          </a:xfrm>
        </p:grpSpPr>
        <p:cxnSp>
          <p:nvCxnSpPr>
            <p:cNvPr id="14" name="Straight Arrow Connector 13"/>
            <p:cNvCxnSpPr/>
            <p:nvPr/>
          </p:nvCxnSpPr>
          <p:spPr>
            <a:xfrm rot="10800000">
              <a:off x="1905000" y="3048000"/>
              <a:ext cx="7620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2590800"/>
              <a:ext cx="2133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APECED Autoimmune Syndrome in humans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524000" y="3733800"/>
            <a:ext cx="1676400" cy="1773198"/>
            <a:chOff x="1524000" y="3733800"/>
            <a:chExt cx="1676400" cy="1773198"/>
          </a:xfrm>
        </p:grpSpPr>
        <p:cxnSp>
          <p:nvCxnSpPr>
            <p:cNvPr id="17" name="Straight Arrow Connector 16"/>
            <p:cNvCxnSpPr/>
            <p:nvPr/>
          </p:nvCxnSpPr>
          <p:spPr>
            <a:xfrm rot="5400000">
              <a:off x="2400300" y="3848100"/>
              <a:ext cx="914400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524000" y="4953000"/>
              <a:ext cx="10903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Doubling of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K14+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317204" y="3733800"/>
            <a:ext cx="1940596" cy="2080230"/>
            <a:chOff x="3317204" y="3733800"/>
            <a:chExt cx="1940596" cy="2080230"/>
          </a:xfrm>
        </p:grpSpPr>
        <p:cxnSp>
          <p:nvCxnSpPr>
            <p:cNvPr id="19" name="Straight Arrow Connector 18"/>
            <p:cNvCxnSpPr/>
            <p:nvPr/>
          </p:nvCxnSpPr>
          <p:spPr>
            <a:xfrm rot="5400000">
              <a:off x="3696494" y="4228306"/>
              <a:ext cx="9906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317204" y="5029200"/>
              <a:ext cx="194059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Altered shape and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decreased abundance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UEA1+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mTEC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257801" y="3733800"/>
            <a:ext cx="2070463" cy="2156430"/>
            <a:chOff x="5257801" y="3733800"/>
            <a:chExt cx="2070463" cy="2156430"/>
          </a:xfrm>
        </p:grpSpPr>
        <p:cxnSp>
          <p:nvCxnSpPr>
            <p:cNvPr id="21" name="Straight Arrow Connector 20"/>
            <p:cNvCxnSpPr/>
            <p:nvPr/>
          </p:nvCxnSpPr>
          <p:spPr>
            <a:xfrm rot="16200000" flipH="1">
              <a:off x="4991101" y="4000500"/>
              <a:ext cx="990599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5105400"/>
              <a:ext cx="1994264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</a:t>
              </a:r>
              <a:r>
                <a:rPr lang="en-US" sz="1500" dirty="0" err="1" smtClean="0">
                  <a:solidFill>
                    <a:schemeClr val="bg1"/>
                  </a:solidFill>
                </a:rPr>
                <a:t>dendritic</a:t>
              </a:r>
              <a:r>
                <a:rPr lang="en-US" sz="1500" dirty="0" smtClean="0">
                  <a:solidFill>
                    <a:schemeClr val="bg1"/>
                  </a:solidFill>
                </a:rPr>
                <a:t> cells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 in medulla; increased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density at CMJ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99753" y="6324600"/>
            <a:ext cx="669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K14                             UEA1                                   CD11c                     Foxp3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248401" y="3733800"/>
            <a:ext cx="2895599" cy="1905000"/>
            <a:chOff x="6248401" y="3733800"/>
            <a:chExt cx="2895599" cy="1905000"/>
          </a:xfrm>
        </p:grpSpPr>
        <p:cxnSp>
          <p:nvCxnSpPr>
            <p:cNvPr id="34" name="Straight Arrow Connector 33"/>
            <p:cNvCxnSpPr/>
            <p:nvPr/>
          </p:nvCxnSpPr>
          <p:spPr>
            <a:xfrm rot="16200000" flipH="1">
              <a:off x="6210301" y="3771900"/>
              <a:ext cx="761999" cy="685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412885" y="5084802"/>
              <a:ext cx="173111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chemeClr val="bg1"/>
                  </a:solidFill>
                </a:rPr>
                <a:t>Reduced number </a:t>
              </a:r>
            </a:p>
            <a:p>
              <a:r>
                <a:rPr lang="en-US" sz="1500" dirty="0" smtClean="0">
                  <a:solidFill>
                    <a:schemeClr val="bg1"/>
                  </a:solidFill>
                </a:rPr>
                <a:t>of T-regulatory cells</a:t>
              </a:r>
              <a:endParaRPr lang="en-US" sz="15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E:\033114_Aire_10_1416_3.jpg"/>
          <p:cNvPicPr>
            <a:picLocks noChangeAspect="1" noChangeArrowheads="1"/>
          </p:cNvPicPr>
          <p:nvPr/>
        </p:nvPicPr>
        <p:blipFill>
          <a:blip r:embed="rId3">
            <a:lum bright="10000" contrast="10000"/>
          </a:blip>
          <a:srcRect/>
          <a:stretch>
            <a:fillRect/>
          </a:stretch>
        </p:blipFill>
        <p:spPr bwMode="auto">
          <a:xfrm>
            <a:off x="7609521" y="76200"/>
            <a:ext cx="1382079" cy="40386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29" name="Content Placeholder 6"/>
          <p:cNvPicPr>
            <a:picLocks noGrp="1"/>
          </p:cNvPicPr>
          <p:nvPr>
            <p:ph idx="1"/>
          </p:nvPr>
        </p:nvPicPr>
        <p:blipFill rotWithShape="1">
          <a:blip r:embed="rId4"/>
          <a:srcRect l="46029" t="20567" r="42445" b="57817"/>
          <a:stretch/>
        </p:blipFill>
        <p:spPr>
          <a:xfrm>
            <a:off x="0" y="0"/>
            <a:ext cx="1981200" cy="2133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3124200" y="3048000"/>
            <a:ext cx="3262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REMOVAL OF AIRE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allAtOnce"/>
      <p:bldP spid="30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2736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2749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52400"/>
            <a:ext cx="397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WT                          Mutant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9345" r="4028" b="12417"/>
          <a:stretch>
            <a:fillRect/>
          </a:stretch>
        </p:blipFill>
        <p:spPr bwMode="auto">
          <a:xfrm>
            <a:off x="0" y="914400"/>
            <a:ext cx="9144000" cy="41910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  </a:t>
            </a:r>
            <a:r>
              <a:rPr lang="en-US" b="1" dirty="0" smtClean="0"/>
              <a:t>                        </a:t>
            </a:r>
            <a:r>
              <a:rPr lang="en-US" b="1" dirty="0" smtClean="0">
                <a:solidFill>
                  <a:srgbClr val="0070C0"/>
                </a:solidFill>
              </a:rPr>
              <a:t>CORTEX </a:t>
            </a:r>
            <a:r>
              <a:rPr lang="en-US" b="1" dirty="0" smtClean="0"/>
              <a:t>                             </a:t>
            </a:r>
            <a:r>
              <a:rPr lang="en-US" b="1" dirty="0" smtClean="0">
                <a:solidFill>
                  <a:srgbClr val="FF0000"/>
                </a:solidFill>
              </a:rPr>
              <a:t> MEDULLA1   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8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Rectangle 69"/>
          <p:cNvSpPr/>
          <p:nvPr/>
        </p:nvSpPr>
        <p:spPr>
          <a:xfrm>
            <a:off x="762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14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668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295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4478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600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52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9050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0574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2286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38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908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8194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971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124200" y="4038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2766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29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65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8100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038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4191000" y="41910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3434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495800" y="3124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648200" y="3505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800600" y="3581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5029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1816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5334000" y="4114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5626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5715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5867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019800" y="3962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763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934200" y="3657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7239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010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74676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6200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7724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248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4008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5532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705600" y="44196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81534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3058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458200" y="42672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/>
          <p:cNvSpPr/>
          <p:nvPr/>
        </p:nvSpPr>
        <p:spPr>
          <a:xfrm>
            <a:off x="7924800" y="44958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610600" y="43434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762000" y="41148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990600" y="41148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5-Point Star 117"/>
          <p:cNvSpPr/>
          <p:nvPr/>
        </p:nvSpPr>
        <p:spPr>
          <a:xfrm>
            <a:off x="11430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5-Point Star 118"/>
          <p:cNvSpPr/>
          <p:nvPr/>
        </p:nvSpPr>
        <p:spPr>
          <a:xfrm>
            <a:off x="1295400" y="4267200"/>
            <a:ext cx="152400" cy="152400"/>
          </a:xfrm>
          <a:prstGeom prst="star5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4478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514600" y="4038600"/>
            <a:ext cx="152400" cy="1524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6764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362200" y="41148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1828800" y="4267200"/>
            <a:ext cx="152400" cy="1524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4038600" y="43434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1910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05200" y="4038600"/>
            <a:ext cx="152400" cy="1524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105400" y="3505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257800" y="39624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5562600" y="3886200"/>
            <a:ext cx="152400" cy="1524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001000" y="44196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81534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7315200" y="4267200"/>
            <a:ext cx="152400" cy="15240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5-Point Star 133"/>
          <p:cNvSpPr/>
          <p:nvPr/>
        </p:nvSpPr>
        <p:spPr>
          <a:xfrm>
            <a:off x="3200400" y="38862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5-Point Star 134"/>
          <p:cNvSpPr/>
          <p:nvPr/>
        </p:nvSpPr>
        <p:spPr>
          <a:xfrm>
            <a:off x="4419600" y="40386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5-Point Star 135"/>
          <p:cNvSpPr/>
          <p:nvPr/>
        </p:nvSpPr>
        <p:spPr>
          <a:xfrm>
            <a:off x="47244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5-Point Star 136"/>
          <p:cNvSpPr/>
          <p:nvPr/>
        </p:nvSpPr>
        <p:spPr>
          <a:xfrm>
            <a:off x="4876800" y="3429000"/>
            <a:ext cx="152400" cy="152400"/>
          </a:xfrm>
          <a:prstGeom prst="star5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5-Point Star 137"/>
          <p:cNvSpPr/>
          <p:nvPr/>
        </p:nvSpPr>
        <p:spPr>
          <a:xfrm>
            <a:off x="5791200" y="41910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5-Point Star 138"/>
          <p:cNvSpPr/>
          <p:nvPr/>
        </p:nvSpPr>
        <p:spPr>
          <a:xfrm>
            <a:off x="59436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5-Point Star 139"/>
          <p:cNvSpPr/>
          <p:nvPr/>
        </p:nvSpPr>
        <p:spPr>
          <a:xfrm>
            <a:off x="6781800" y="4267200"/>
            <a:ext cx="152400" cy="152400"/>
          </a:xfrm>
          <a:prstGeom prst="star5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5-Point Star 140"/>
          <p:cNvSpPr/>
          <p:nvPr/>
        </p:nvSpPr>
        <p:spPr>
          <a:xfrm>
            <a:off x="8839200" y="42672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5-Point Star 141"/>
          <p:cNvSpPr/>
          <p:nvPr/>
        </p:nvSpPr>
        <p:spPr>
          <a:xfrm>
            <a:off x="86868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5-Point Star 142"/>
          <p:cNvSpPr/>
          <p:nvPr/>
        </p:nvSpPr>
        <p:spPr>
          <a:xfrm>
            <a:off x="8534400" y="4191000"/>
            <a:ext cx="152400" cy="152400"/>
          </a:xfrm>
          <a:prstGeom prst="star5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8194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2667000" y="41148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3048000" y="38862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5410200" y="40386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6096000" y="38862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72000" y="3048000"/>
            <a:ext cx="152400" cy="1524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7010400" y="35814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7620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8382000" y="4267200"/>
            <a:ext cx="152400" cy="152400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/>
          <p:cNvSpPr/>
          <p:nvPr/>
        </p:nvSpPr>
        <p:spPr>
          <a:xfrm>
            <a:off x="7772400" y="4267200"/>
            <a:ext cx="228600" cy="228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Isosceles Triangle 155"/>
          <p:cNvSpPr/>
          <p:nvPr/>
        </p:nvSpPr>
        <p:spPr>
          <a:xfrm>
            <a:off x="19812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Isosceles Triangle 156"/>
          <p:cNvSpPr/>
          <p:nvPr/>
        </p:nvSpPr>
        <p:spPr>
          <a:xfrm>
            <a:off x="2133600" y="4267200"/>
            <a:ext cx="152400" cy="152400"/>
          </a:xfrm>
          <a:prstGeom prst="triangl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Isosceles Triangle 157"/>
          <p:cNvSpPr/>
          <p:nvPr/>
        </p:nvSpPr>
        <p:spPr>
          <a:xfrm>
            <a:off x="3352800" y="41148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Isosceles Triangle 158"/>
          <p:cNvSpPr/>
          <p:nvPr/>
        </p:nvSpPr>
        <p:spPr>
          <a:xfrm>
            <a:off x="3733800" y="41910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Isosceles Triangle 159"/>
          <p:cNvSpPr/>
          <p:nvPr/>
        </p:nvSpPr>
        <p:spPr>
          <a:xfrm>
            <a:off x="3886200" y="4343400"/>
            <a:ext cx="152400" cy="152400"/>
          </a:xfrm>
          <a:prstGeom prst="triangl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Isosceles Triangle 160"/>
          <p:cNvSpPr/>
          <p:nvPr/>
        </p:nvSpPr>
        <p:spPr>
          <a:xfrm>
            <a:off x="63246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Isosceles Triangle 161"/>
          <p:cNvSpPr/>
          <p:nvPr/>
        </p:nvSpPr>
        <p:spPr>
          <a:xfrm>
            <a:off x="66294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Isosceles Triangle 162"/>
          <p:cNvSpPr/>
          <p:nvPr/>
        </p:nvSpPr>
        <p:spPr>
          <a:xfrm>
            <a:off x="6477000" y="4343400"/>
            <a:ext cx="152400" cy="152400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Isosceles Triangle 163"/>
          <p:cNvSpPr/>
          <p:nvPr/>
        </p:nvSpPr>
        <p:spPr>
          <a:xfrm>
            <a:off x="7086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Isosceles Triangle 164"/>
          <p:cNvSpPr/>
          <p:nvPr/>
        </p:nvSpPr>
        <p:spPr>
          <a:xfrm>
            <a:off x="7467600" y="4267200"/>
            <a:ext cx="152400" cy="1524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457200" y="5257800"/>
            <a:ext cx="872027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Conclusion: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Consistent grouping of clusters that correspond to same region 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Wild-type and mutant clusters are interspersed; not separated based on genotype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Samples are compositionally similar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"/>
            <a:ext cx="8458200" cy="6705600"/>
          </a:xfrm>
        </p:spPr>
        <p:txBody>
          <a:bodyPr>
            <a:noAutofit/>
          </a:bodyPr>
          <a:lstStyle/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800" b="1" dirty="0" smtClean="0">
                <a:solidFill>
                  <a:schemeClr val="bg1"/>
                </a:solidFill>
              </a:rPr>
              <a:t>Goal:  Develop a quantitative model to characterize the spatial organization  of cell types in a mouse thymus.</a:t>
            </a: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Spatial and compositional clustering (K means)</a:t>
            </a:r>
          </a:p>
          <a:p>
            <a:pPr marL="914400" lvl="1" indent="-457200">
              <a:buFont typeface="Arial" pitchFamily="34" charset="0"/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Repeat with mutant</a:t>
            </a:r>
          </a:p>
          <a:p>
            <a:pPr marL="914400" lvl="1" indent="-457200">
              <a:buAutoNum type="arabicParenR"/>
            </a:pPr>
            <a:r>
              <a:rPr lang="en-US" dirty="0" smtClean="0">
                <a:solidFill>
                  <a:schemeClr val="bg1"/>
                </a:solidFill>
              </a:rPr>
              <a:t>Use an ecological index on different regions that are produced</a:t>
            </a:r>
          </a:p>
          <a:p>
            <a:pPr marL="914400" lvl="1" indent="-457200">
              <a:buAutoNum type="arabicParenR"/>
            </a:pPr>
            <a:r>
              <a:rPr lang="en-US" b="1" dirty="0" smtClean="0">
                <a:solidFill>
                  <a:schemeClr val="bg1"/>
                </a:solidFill>
              </a:rPr>
              <a:t>Look at spatial relationships between clusters</a:t>
            </a:r>
          </a:p>
          <a:p>
            <a:pPr marL="1314450" lvl="2" indent="-793750">
              <a:buFont typeface="+mj-lt"/>
              <a:buAutoNum type="arabi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marL="1371600" lvl="2" indent="-514350">
              <a:buFont typeface="+mj-lt"/>
              <a:buAutoNum type="romanUcPeriod"/>
            </a:pPr>
            <a:endParaRPr lang="en-US" sz="20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lvl="1"/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 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Connected Component Labeling (CCL)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1266" name="Picture 2" descr="Screenshot-Pixel Region (Figure 3).png"/>
          <p:cNvPicPr>
            <a:picLocks noChangeAspect="1" noChangeArrowheads="1"/>
          </p:cNvPicPr>
          <p:nvPr/>
        </p:nvPicPr>
        <p:blipFill>
          <a:blip r:embed="rId3" cstate="print"/>
          <a:srcRect l="1809" t="6531" r="2332" b="2040"/>
          <a:stretch>
            <a:fillRect/>
          </a:stretch>
        </p:blipFill>
        <p:spPr bwMode="auto">
          <a:xfrm>
            <a:off x="4419600" y="1295400"/>
            <a:ext cx="4038600" cy="2438400"/>
          </a:xfrm>
          <a:prstGeom prst="rect">
            <a:avLst/>
          </a:prstGeom>
          <a:noFill/>
        </p:spPr>
      </p:pic>
      <p:pic>
        <p:nvPicPr>
          <p:cNvPr id="11268" name="Picture 4" descr="Screenshot-Pixel Region (Figure 1).png"/>
          <p:cNvPicPr>
            <a:picLocks noChangeAspect="1" noChangeArrowheads="1"/>
          </p:cNvPicPr>
          <p:nvPr/>
        </p:nvPicPr>
        <p:blipFill>
          <a:blip r:embed="rId4"/>
          <a:srcRect t="6667" b="3333"/>
          <a:stretch>
            <a:fillRect/>
          </a:stretch>
        </p:blipFill>
        <p:spPr bwMode="auto">
          <a:xfrm>
            <a:off x="228600" y="1295400"/>
            <a:ext cx="3901440" cy="2362200"/>
          </a:xfrm>
          <a:prstGeom prst="rect">
            <a:avLst/>
          </a:prstGeom>
          <a:noFill/>
        </p:spPr>
      </p:pic>
      <p:pic>
        <p:nvPicPr>
          <p:cNvPr id="11270" name="Picture 6" descr="Screenshot-Figure 1.png"/>
          <p:cNvPicPr>
            <a:picLocks noChangeAspect="1" noChangeArrowheads="1"/>
          </p:cNvPicPr>
          <p:nvPr/>
        </p:nvPicPr>
        <p:blipFill>
          <a:blip r:embed="rId5"/>
          <a:srcRect l="9804" t="9962" r="7843" b="6003"/>
          <a:stretch>
            <a:fillRect/>
          </a:stretch>
        </p:blipFill>
        <p:spPr bwMode="auto">
          <a:xfrm>
            <a:off x="228600" y="3886200"/>
            <a:ext cx="3886200" cy="2590800"/>
          </a:xfrm>
          <a:prstGeom prst="rect">
            <a:avLst/>
          </a:prstGeom>
          <a:noFill/>
        </p:spPr>
      </p:pic>
      <p:sp>
        <p:nvSpPr>
          <p:cNvPr id="8" name="Right Arrow 7"/>
          <p:cNvSpPr/>
          <p:nvPr/>
        </p:nvSpPr>
        <p:spPr>
          <a:xfrm>
            <a:off x="4419600" y="43434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419600" y="48768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4419600" y="54102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10200" y="4293275"/>
            <a:ext cx="32778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NUMBER OF </a:t>
            </a:r>
            <a:r>
              <a:rPr lang="en-US" dirty="0" smtClean="0">
                <a:solidFill>
                  <a:schemeClr val="bg1"/>
                </a:solidFill>
              </a:rPr>
              <a:t>CLUSTERS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SIZE DISTRIBUTION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CENTER OF MASS (CENTROID)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DISTANCE BETWEEN CENTROIDS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419600" y="5943600"/>
            <a:ext cx="990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76200" y="662940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http://en.wikipedia.org/wiki/Connected-component_labeling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810000" y="2362200"/>
            <a:ext cx="914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1800" y="1597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70104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7924800" y="1600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72390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7696200" y="1902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67818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5" name="TextBox 24"/>
          <p:cNvSpPr txBox="1"/>
          <p:nvPr/>
        </p:nvSpPr>
        <p:spPr>
          <a:xfrm>
            <a:off x="7010400" y="2133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72390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7467600" y="2131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6553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29" name="TextBox 28"/>
          <p:cNvSpPr txBox="1"/>
          <p:nvPr/>
        </p:nvSpPr>
        <p:spPr>
          <a:xfrm>
            <a:off x="67818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0104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7696200" y="23622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7924800" y="23599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0104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7239000" y="26647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7467600" y="26670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6553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67818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696200" y="28933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39" name="TextBox 38"/>
          <p:cNvSpPr txBox="1"/>
          <p:nvPr/>
        </p:nvSpPr>
        <p:spPr>
          <a:xfrm>
            <a:off x="7924800" y="28956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0" name="TextBox 39"/>
          <p:cNvSpPr txBox="1"/>
          <p:nvPr/>
        </p:nvSpPr>
        <p:spPr>
          <a:xfrm>
            <a:off x="58674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2" name="TextBox 41"/>
          <p:cNvSpPr txBox="1"/>
          <p:nvPr/>
        </p:nvSpPr>
        <p:spPr>
          <a:xfrm>
            <a:off x="6324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65532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72390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74676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6" name="TextBox 45"/>
          <p:cNvSpPr txBox="1"/>
          <p:nvPr/>
        </p:nvSpPr>
        <p:spPr>
          <a:xfrm>
            <a:off x="7696200" y="3200400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7924800" y="3198168"/>
            <a:ext cx="3048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2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527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3130061" y="3130061"/>
            <a:ext cx="5627077" cy="1828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9122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Is organization of clusters different between WT and Mutant?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0" y="762000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524000"/>
            <a:ext cx="195592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</a:rPr>
              <a:t>  CCL   Average (pixels) 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WT           Mutant</a:t>
            </a:r>
          </a:p>
          <a:p>
            <a:r>
              <a:rPr lang="en-US" sz="1500" dirty="0" smtClean="0">
                <a:solidFill>
                  <a:schemeClr val="bg1"/>
                </a:solidFill>
              </a:rPr>
              <a:t>3.95          5.84</a:t>
            </a:r>
            <a:endParaRPr lang="en-US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Connected Component Labeling-Mutant1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 descr="Rplot.png"/>
          <p:cNvPicPr>
            <a:picLocks noChangeAspect="1"/>
          </p:cNvPicPr>
          <p:nvPr/>
        </p:nvPicPr>
        <p:blipFill>
          <a:blip r:embed="rId3"/>
          <a:srcRect l="1375" t="937" r="6006" b="63629"/>
          <a:stretch>
            <a:fillRect/>
          </a:stretch>
        </p:blipFill>
        <p:spPr>
          <a:xfrm rot="16200000">
            <a:off x="-797168" y="2702170"/>
            <a:ext cx="5861542" cy="2133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35498" y="838199"/>
            <a:ext cx="2100884" cy="5791201"/>
            <a:chOff x="3235498" y="838199"/>
            <a:chExt cx="2100884" cy="5791201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/>
            <a:srcRect l="9371" t="21875" r="64641" b="15625"/>
            <a:stretch>
              <a:fillRect/>
            </a:stretch>
          </p:blipFill>
          <p:spPr bwMode="auto">
            <a:xfrm>
              <a:off x="3235498" y="838199"/>
              <a:ext cx="2100884" cy="5791201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3733800" y="9144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RED  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4000" y="838200"/>
            <a:ext cx="2162034" cy="5794248"/>
            <a:chOff x="5334000" y="838200"/>
            <a:chExt cx="2162034" cy="579424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/>
            <a:srcRect l="8785" t="21833" r="66032" b="18750"/>
            <a:stretch>
              <a:fillRect/>
            </a:stretch>
          </p:blipFill>
          <p:spPr bwMode="auto">
            <a:xfrm>
              <a:off x="5334000" y="838200"/>
              <a:ext cx="2162034" cy="5794248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019800" y="914400"/>
              <a:ext cx="954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YELLOW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6868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Connected Component Labeling Results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12137" t="21887" r="67038" b="19186"/>
          <a:stretch>
            <a:fillRect/>
          </a:stretch>
        </p:blipFill>
        <p:spPr bwMode="auto">
          <a:xfrm>
            <a:off x="3276600" y="609601"/>
            <a:ext cx="2452996" cy="5562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13470" t="22917" r="68155" b="18750"/>
          <a:stretch>
            <a:fillRect/>
          </a:stretch>
        </p:blipFill>
        <p:spPr bwMode="auto">
          <a:xfrm>
            <a:off x="5791200" y="592932"/>
            <a:ext cx="2209800" cy="557926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114800" y="533400"/>
            <a:ext cx="106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YELLOW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Rplot02WILDTYPE11.png"/>
          <p:cNvPicPr>
            <a:picLocks noChangeAspect="1"/>
          </p:cNvPicPr>
          <p:nvPr/>
        </p:nvPicPr>
        <p:blipFill>
          <a:blip r:embed="rId5"/>
          <a:srcRect l="2090" t="2806" r="10226" b="66115"/>
          <a:stretch>
            <a:fillRect/>
          </a:stretch>
        </p:blipFill>
        <p:spPr>
          <a:xfrm rot="16200000">
            <a:off x="-690308" y="2445119"/>
            <a:ext cx="5730118" cy="20288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45822" y="53340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600200" y="4267200"/>
            <a:ext cx="6248400" cy="1676400"/>
            <a:chOff x="1600200" y="4267200"/>
            <a:chExt cx="6248400" cy="1676400"/>
          </a:xfrm>
        </p:grpSpPr>
        <p:grpSp>
          <p:nvGrpSpPr>
            <p:cNvPr id="14" name="Group 13"/>
            <p:cNvGrpSpPr/>
            <p:nvPr/>
          </p:nvGrpSpPr>
          <p:grpSpPr>
            <a:xfrm>
              <a:off x="1600200" y="4267200"/>
              <a:ext cx="4038600" cy="1676400"/>
              <a:chOff x="1600200" y="4267200"/>
              <a:chExt cx="4038600" cy="16764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3810000" y="4267200"/>
                <a:ext cx="1828800" cy="167640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1600200" y="4267200"/>
                <a:ext cx="1524000" cy="1676400"/>
              </a:xfrm>
              <a:prstGeom prst="rect">
                <a:avLst/>
              </a:prstGeom>
              <a:noFill/>
              <a:ln w="508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6019800" y="4267200"/>
              <a:ext cx="1828800" cy="1676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Cell Types in the Thymus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llcolors_WT1_2_UEACDCDClaud.jp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lum bright="20000" contrast="30000"/>
          </a:blip>
          <a:stretch>
            <a:fillRect/>
          </a:stretch>
        </p:blipFill>
        <p:spPr>
          <a:xfrm>
            <a:off x="6858000" y="1259636"/>
            <a:ext cx="2204337" cy="5252199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1000" y="2667000"/>
            <a:ext cx="2209800" cy="2209800"/>
            <a:chOff x="381000" y="2667000"/>
            <a:chExt cx="2209800" cy="2209800"/>
          </a:xfrm>
        </p:grpSpPr>
        <p:pic>
          <p:nvPicPr>
            <p:cNvPr id="6" name="Content Placeholder 6"/>
            <p:cNvPicPr>
              <a:picLocks/>
            </p:cNvPicPr>
            <p:nvPr/>
          </p:nvPicPr>
          <p:blipFill rotWithShape="1">
            <a:blip r:embed="rId4"/>
            <a:srcRect l="26968" t="43560" r="54701" b="34657"/>
            <a:stretch/>
          </p:blipFill>
          <p:spPr>
            <a:xfrm>
              <a:off x="381000" y="2667000"/>
              <a:ext cx="2209800" cy="21336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381000" y="4569023"/>
              <a:ext cx="10615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 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24200" y="2667000"/>
            <a:ext cx="3200400" cy="2136577"/>
            <a:chOff x="3124200" y="2667000"/>
            <a:chExt cx="3200400" cy="2136577"/>
          </a:xfrm>
        </p:grpSpPr>
        <p:pic>
          <p:nvPicPr>
            <p:cNvPr id="7" name="Content Placeholder 6"/>
            <p:cNvPicPr>
              <a:picLocks/>
            </p:cNvPicPr>
            <p:nvPr/>
          </p:nvPicPr>
          <p:blipFill rotWithShape="1">
            <a:blip r:embed="rId4"/>
            <a:srcRect l="26968" t="66887" r="54414" b="11873"/>
            <a:stretch/>
          </p:blipFill>
          <p:spPr>
            <a:xfrm>
              <a:off x="3124200" y="2667000"/>
              <a:ext cx="3200400" cy="209641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3129491" y="4495800"/>
              <a:ext cx="2659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</a:rPr>
                <a:t>P63, UEA1, Claud34, CD31              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Conclusions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56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 have developed a method to quantitatively evaluate organization of cell types in the thymus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Wild-type clusters were compositionally similar to other wild-type samples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Mutant </a:t>
            </a:r>
            <a:r>
              <a:rPr lang="en-US" smtClean="0">
                <a:solidFill>
                  <a:schemeClr val="bg1"/>
                </a:solidFill>
              </a:rPr>
              <a:t>clusters were compositionally </a:t>
            </a:r>
            <a:r>
              <a:rPr lang="en-US" dirty="0" smtClean="0">
                <a:solidFill>
                  <a:schemeClr val="bg1"/>
                </a:solidFill>
              </a:rPr>
              <a:t>similar to wild-type; possible spatial difference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Need more samples to draw conclusions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Further Analysis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Increase sample size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Manipulate K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of cell types from dataset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Test different mutant/</a:t>
            </a:r>
            <a:r>
              <a:rPr lang="en-US" dirty="0" err="1" smtClean="0">
                <a:solidFill>
                  <a:schemeClr val="bg1"/>
                </a:solidFill>
              </a:rPr>
              <a:t>involuted</a:t>
            </a:r>
            <a:r>
              <a:rPr lang="en-US" dirty="0" smtClean="0">
                <a:solidFill>
                  <a:schemeClr val="bg1"/>
                </a:solidFill>
              </a:rPr>
              <a:t> thymus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Try </a:t>
            </a:r>
            <a:r>
              <a:rPr lang="en-US" smtClean="0">
                <a:solidFill>
                  <a:schemeClr val="bg1"/>
                </a:solidFill>
              </a:rPr>
              <a:t>different statistical </a:t>
            </a:r>
            <a:r>
              <a:rPr lang="en-US" dirty="0" smtClean="0">
                <a:solidFill>
                  <a:schemeClr val="bg1"/>
                </a:solidFill>
              </a:rPr>
              <a:t>measures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Committee: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John Wares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Nancy Manley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Andrew Park</a:t>
            </a:r>
          </a:p>
          <a:p>
            <a:pPr lvl="1"/>
            <a:r>
              <a:rPr lang="en-US" sz="3200" dirty="0" smtClean="0">
                <a:solidFill>
                  <a:schemeClr val="bg1"/>
                </a:solidFill>
              </a:rPr>
              <a:t>Brian </a:t>
            </a:r>
            <a:r>
              <a:rPr lang="en-US" sz="3200" dirty="0" err="1" smtClean="0">
                <a:solidFill>
                  <a:schemeClr val="bg1"/>
                </a:solidFill>
              </a:rPr>
              <a:t>Condie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buNone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Lab Members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Manley Lab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Wares Lab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Jena </a:t>
            </a:r>
            <a:r>
              <a:rPr lang="en-US" dirty="0" err="1" smtClean="0">
                <a:solidFill>
                  <a:schemeClr val="bg1"/>
                </a:solidFill>
              </a:rPr>
              <a:t>Chojnowski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Julie Gordon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Kristina </a:t>
            </a:r>
            <a:r>
              <a:rPr lang="en-US" dirty="0" err="1" smtClean="0">
                <a:solidFill>
                  <a:schemeClr val="bg1"/>
                </a:solidFill>
              </a:rPr>
              <a:t>Buac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5380672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https://introhumanbrain.wordpress.com/inclass-projects-quizes/project-10-ish-database/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http://en.wikipedia.org/wiki/Histology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http://www.histology-world.com/photoalbum/displayimage.php?album=33&amp;pid=667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http://en.wikipedia.org/wiki/Immunohistochemistry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Mutant-</a:t>
            </a:r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knockout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= TF expressed in subset of </a:t>
            </a:r>
            <a:r>
              <a:rPr lang="en-US" dirty="0" err="1" smtClean="0">
                <a:solidFill>
                  <a:schemeClr val="bg1"/>
                </a:solidFill>
              </a:rPr>
              <a:t>mTECs</a:t>
            </a:r>
            <a:endParaRPr lang="en-US" dirty="0" smtClean="0">
              <a:solidFill>
                <a:schemeClr val="bg1"/>
              </a:solidFill>
            </a:endParaRP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Removal  causes defective negative selection and multi-organ autoimmunity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Defects in organization or composition?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Phenotype: Viable, normal in size, and at birth don’t display physical/</a:t>
            </a:r>
            <a:r>
              <a:rPr lang="en-US" dirty="0" err="1" smtClean="0">
                <a:solidFill>
                  <a:schemeClr val="bg1"/>
                </a:solidFill>
              </a:rPr>
              <a:t>behavorial</a:t>
            </a:r>
            <a:r>
              <a:rPr lang="en-US" dirty="0" smtClean="0">
                <a:solidFill>
                  <a:schemeClr val="bg1"/>
                </a:solidFill>
              </a:rPr>
              <a:t> abnormalities. Females infertile.  </a:t>
            </a:r>
            <a:r>
              <a:rPr lang="en-US" b="1" dirty="0" err="1" smtClean="0">
                <a:solidFill>
                  <a:schemeClr val="bg1"/>
                </a:solidFill>
              </a:rPr>
              <a:t>mTEC</a:t>
            </a:r>
            <a:r>
              <a:rPr lang="en-US" b="1" dirty="0" smtClean="0">
                <a:solidFill>
                  <a:schemeClr val="bg1"/>
                </a:solidFill>
              </a:rPr>
              <a:t> number is doubled.  Possible displaced </a:t>
            </a:r>
            <a:r>
              <a:rPr lang="en-US" b="1" dirty="0" err="1" smtClean="0">
                <a:solidFill>
                  <a:schemeClr val="bg1"/>
                </a:solidFill>
              </a:rPr>
              <a:t>dendritic</a:t>
            </a:r>
            <a:r>
              <a:rPr lang="en-US" b="1" dirty="0" smtClean="0">
                <a:solidFill>
                  <a:schemeClr val="bg1"/>
                </a:solidFill>
              </a:rPr>
              <a:t> cells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Anderson MS et al. 2002. Projection of an immunological self shadow within the thymus by the </a:t>
            </a:r>
            <a:r>
              <a:rPr lang="en-US" sz="1600" dirty="0" err="1" smtClean="0">
                <a:solidFill>
                  <a:schemeClr val="bg1"/>
                </a:solidFill>
              </a:rPr>
              <a:t>aire</a:t>
            </a:r>
            <a:r>
              <a:rPr lang="en-US" sz="1600" dirty="0" smtClean="0">
                <a:solidFill>
                  <a:schemeClr val="bg1"/>
                </a:solidFill>
              </a:rPr>
              <a:t> protein. Science 298(5597):1395-401-Dendritic phenotype similar between WT and Mutant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Aire</a:t>
            </a:r>
            <a:r>
              <a:rPr lang="en-US" dirty="0" smtClean="0">
                <a:solidFill>
                  <a:schemeClr val="bg1"/>
                </a:solidFill>
              </a:rPr>
              <a:t> Mutant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l="29868" t="20834" r="29722" b="28125"/>
          <a:stretch>
            <a:fillRect/>
          </a:stretch>
        </p:blipFill>
        <p:spPr bwMode="auto">
          <a:xfrm>
            <a:off x="990600" y="1066800"/>
            <a:ext cx="740384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81600" y="6488668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Anderson et al,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E:\RplotWT1all.png"/>
          <p:cNvPicPr>
            <a:picLocks noChangeAspect="1" noChangeArrowheads="1"/>
          </p:cNvPicPr>
          <p:nvPr/>
        </p:nvPicPr>
        <p:blipFill>
          <a:blip r:embed="rId3"/>
          <a:srcRect l="1498" t="1179" r="10244" b="64644"/>
          <a:stretch>
            <a:fillRect/>
          </a:stretch>
        </p:blipFill>
        <p:spPr bwMode="auto">
          <a:xfrm rot="5400000">
            <a:off x="-1670050" y="3117850"/>
            <a:ext cx="5638800" cy="1841500"/>
          </a:xfrm>
          <a:prstGeom prst="rect">
            <a:avLst/>
          </a:prstGeom>
          <a:noFill/>
        </p:spPr>
      </p:pic>
      <p:pic>
        <p:nvPicPr>
          <p:cNvPr id="4" name="Picture 3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2596661" y="3130061"/>
            <a:ext cx="5627077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00" y="762000"/>
            <a:ext cx="782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WT                                   </a:t>
            </a:r>
            <a:r>
              <a:rPr lang="en-US" dirty="0" err="1" smtClean="0">
                <a:solidFill>
                  <a:schemeClr val="bg1"/>
                </a:solidFill>
              </a:rPr>
              <a:t>WT</a:t>
            </a:r>
            <a:r>
              <a:rPr lang="en-US" dirty="0" smtClean="0">
                <a:solidFill>
                  <a:schemeClr val="bg1"/>
                </a:solidFill>
              </a:rPr>
              <a:t>                                      Mutant                              Mutant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Rplot.png"/>
          <p:cNvPicPr>
            <a:picLocks noChangeAspect="1"/>
          </p:cNvPicPr>
          <p:nvPr/>
        </p:nvPicPr>
        <p:blipFill>
          <a:blip r:embed="rId5"/>
          <a:srcRect l="2632" t="1720" b="43243"/>
          <a:stretch>
            <a:fillRect/>
          </a:stretch>
        </p:blipFill>
        <p:spPr>
          <a:xfrm rot="5400000">
            <a:off x="5372100" y="3390900"/>
            <a:ext cx="4572000" cy="2362200"/>
          </a:xfrm>
          <a:prstGeom prst="rect">
            <a:avLst/>
          </a:prstGeom>
        </p:spPr>
      </p:pic>
      <p:pic>
        <p:nvPicPr>
          <p:cNvPr id="8" name="Picture 7" descr="Rplot01.png"/>
          <p:cNvPicPr>
            <a:picLocks noChangeAspect="1"/>
          </p:cNvPicPr>
          <p:nvPr/>
        </p:nvPicPr>
        <p:blipFill>
          <a:blip r:embed="rId6"/>
          <a:srcRect l="1433" t="922" r="10833" b="59766"/>
          <a:stretch>
            <a:fillRect/>
          </a:stretch>
        </p:blipFill>
        <p:spPr>
          <a:xfrm rot="5400000">
            <a:off x="876300" y="3467101"/>
            <a:ext cx="4800598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Virtual Sections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Parallelogram 6"/>
          <p:cNvSpPr/>
          <p:nvPr/>
        </p:nvSpPr>
        <p:spPr>
          <a:xfrm>
            <a:off x="2590800" y="4038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34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672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8000" y="4191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3048000" y="32766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7338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8006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791200" y="34290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/>
          <p:cNvSpPr/>
          <p:nvPr/>
        </p:nvSpPr>
        <p:spPr>
          <a:xfrm>
            <a:off x="3505200" y="2438400"/>
            <a:ext cx="3657600" cy="1066800"/>
          </a:xfrm>
          <a:prstGeom prst="parallelogram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910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816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72200" y="2590800"/>
            <a:ext cx="304800" cy="76200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62800" y="2590800"/>
            <a:ext cx="15867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Antibody Set 1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2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Antibody Set 3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8" name="Frame 17"/>
          <p:cNvSpPr/>
          <p:nvPr/>
        </p:nvSpPr>
        <p:spPr>
          <a:xfrm rot="1358890">
            <a:off x="3040578" y="2133600"/>
            <a:ext cx="1447800" cy="3276600"/>
          </a:xfrm>
          <a:prstGeom prst="frame">
            <a:avLst/>
          </a:prstGeom>
          <a:solidFill>
            <a:schemeClr val="bg1">
              <a:lumMod val="50000"/>
            </a:schemeClr>
          </a:solidFill>
          <a:ln w="9525" cmpd="sng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9200" y="32766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Virtual section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00200" y="3657600"/>
            <a:ext cx="914400" cy="457200"/>
          </a:xfrm>
          <a:prstGeom prst="rightArrow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57400" y="6019800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Collapse 3 virtual sections= virtual slice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and Paraffin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7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1977" t="22917" r="48243" b="10417"/>
          <a:stretch>
            <a:fillRect/>
          </a:stretch>
        </p:blipFill>
        <p:spPr bwMode="auto">
          <a:xfrm>
            <a:off x="1295400" y="1447800"/>
            <a:ext cx="7010400" cy="5278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893" t="23571" r="48107" b="32655"/>
          <a:stretch>
            <a:fillRect/>
          </a:stretch>
        </p:blipFill>
        <p:spPr bwMode="auto">
          <a:xfrm>
            <a:off x="457200" y="1676400"/>
            <a:ext cx="835970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Combinations of Antibodies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Finalized List-Frozen </a:t>
            </a:r>
            <a:br>
              <a:rPr lang="en-US" sz="2800" dirty="0" smtClean="0">
                <a:solidFill>
                  <a:schemeClr val="bg1"/>
                </a:solidFill>
              </a:rPr>
            </a:br>
            <a:r>
              <a:rPr lang="en-US" sz="2800" dirty="0" smtClean="0">
                <a:solidFill>
                  <a:schemeClr val="bg1"/>
                </a:solidFill>
              </a:rPr>
              <a:t>11 cell types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How can we quantitatively evaluate organization of cell types in organs?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Mary\Documents\Research\Other\Island ima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2133600"/>
            <a:ext cx="5397938" cy="2935129"/>
          </a:xfrm>
          <a:prstGeom prst="rect">
            <a:avLst/>
          </a:prstGeom>
          <a:noFill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52772" t="24803" r="15870" b="42708"/>
          <a:stretch>
            <a:fillRect/>
          </a:stretch>
        </p:blipFill>
        <p:spPr bwMode="auto">
          <a:xfrm>
            <a:off x="5291137" y="2133600"/>
            <a:ext cx="3852863" cy="293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Size conversion (from pixels to mm)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Original pixel size/4 = ~1500 pixels width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6695 pixels =8.5mm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788 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6462 pixels = 8mm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810pixels/mm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5635=7mm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805 pixels/mm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R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19200"/>
            <a:ext cx="9144000" cy="5140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Output from 2D histogram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02" y="1371600"/>
            <a:ext cx="9080698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Standard Real Measurement of bin sizes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56388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5635 = 7 mm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5635/7 = 6000/x	</a:t>
            </a:r>
            <a:r>
              <a:rPr lang="en-US" sz="2400" dirty="0" err="1" smtClean="0">
                <a:solidFill>
                  <a:schemeClr val="bg1"/>
                </a:solidFill>
              </a:rPr>
              <a:t>x</a:t>
            </a:r>
            <a:r>
              <a:rPr lang="en-US" sz="2400" dirty="0" smtClean="0">
                <a:solidFill>
                  <a:schemeClr val="bg1"/>
                </a:solidFill>
              </a:rPr>
              <a:t>=height of 6000x6000 box in mm				             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X= 7.453 mm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Assuming 200x200 bins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7.453/200 = 0.037265mm = </a:t>
            </a:r>
            <a:r>
              <a:rPr lang="en-US" b="1" u="sng" dirty="0" smtClean="0">
                <a:solidFill>
                  <a:schemeClr val="bg1"/>
                </a:solidFill>
              </a:rPr>
              <a:t>37.2 x 37.2  microns</a:t>
            </a:r>
            <a:endParaRPr lang="en-US" b="1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Different bin sizes (K=4)</a:t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C:\Users\Mary\Documents\Research\DATA_FROZEN\COUNTS_Thymus1\Rplot200.png"/>
          <p:cNvPicPr>
            <a:picLocks noChangeAspect="1" noChangeArrowheads="1"/>
          </p:cNvPicPr>
          <p:nvPr/>
        </p:nvPicPr>
        <p:blipFill>
          <a:blip r:embed="rId3"/>
          <a:srcRect t="29851" r="72543"/>
          <a:stretch>
            <a:fillRect/>
          </a:stretch>
        </p:blipFill>
        <p:spPr bwMode="auto">
          <a:xfrm>
            <a:off x="5334000" y="1981200"/>
            <a:ext cx="1224552" cy="3733800"/>
          </a:xfrm>
          <a:prstGeom prst="rect">
            <a:avLst/>
          </a:prstGeom>
          <a:noFill/>
        </p:spPr>
      </p:pic>
      <p:pic>
        <p:nvPicPr>
          <p:cNvPr id="1026" name="Picture 2" descr="E:\Rplot250_1.png"/>
          <p:cNvPicPr>
            <a:picLocks noChangeAspect="1" noChangeArrowheads="1"/>
          </p:cNvPicPr>
          <p:nvPr/>
        </p:nvPicPr>
        <p:blipFill>
          <a:blip r:embed="rId4"/>
          <a:srcRect r="31351" b="73479"/>
          <a:stretch>
            <a:fillRect/>
          </a:stretch>
        </p:blipFill>
        <p:spPr bwMode="auto">
          <a:xfrm rot="16200000">
            <a:off x="2811333" y="3284667"/>
            <a:ext cx="3826135" cy="1219200"/>
          </a:xfrm>
          <a:prstGeom prst="rect">
            <a:avLst/>
          </a:prstGeom>
          <a:noFill/>
        </p:spPr>
      </p:pic>
      <p:pic>
        <p:nvPicPr>
          <p:cNvPr id="3" name="Picture 3" descr="E:\Rplot300.png"/>
          <p:cNvPicPr>
            <a:picLocks noChangeAspect="1" noChangeArrowheads="1"/>
          </p:cNvPicPr>
          <p:nvPr/>
        </p:nvPicPr>
        <p:blipFill>
          <a:blip r:embed="rId5"/>
          <a:srcRect t="32449" r="72543"/>
          <a:stretch>
            <a:fillRect/>
          </a:stretch>
        </p:blipFill>
        <p:spPr bwMode="auto">
          <a:xfrm>
            <a:off x="2819400" y="2057400"/>
            <a:ext cx="1271650" cy="3733800"/>
          </a:xfrm>
          <a:prstGeom prst="rect">
            <a:avLst/>
          </a:prstGeom>
          <a:noFill/>
        </p:spPr>
      </p:pic>
      <p:pic>
        <p:nvPicPr>
          <p:cNvPr id="5" name="Picture 2" descr="E:\Rplot350.png"/>
          <p:cNvPicPr>
            <a:picLocks noChangeAspect="1" noChangeArrowheads="1"/>
          </p:cNvPicPr>
          <p:nvPr/>
        </p:nvPicPr>
        <p:blipFill>
          <a:blip r:embed="rId6"/>
          <a:srcRect r="31333" b="73713"/>
          <a:stretch>
            <a:fillRect/>
          </a:stretch>
        </p:blipFill>
        <p:spPr bwMode="auto">
          <a:xfrm rot="16200000">
            <a:off x="204186" y="3224814"/>
            <a:ext cx="3886202" cy="1246574"/>
          </a:xfrm>
          <a:prstGeom prst="rect">
            <a:avLst/>
          </a:prstGeom>
          <a:noFill/>
        </p:spPr>
      </p:pic>
      <p:pic>
        <p:nvPicPr>
          <p:cNvPr id="7" name="Picture 3" descr="E:\Rplot400.png"/>
          <p:cNvPicPr>
            <a:picLocks noChangeAspect="1" noChangeArrowheads="1"/>
          </p:cNvPicPr>
          <p:nvPr/>
        </p:nvPicPr>
        <p:blipFill>
          <a:blip r:embed="rId7"/>
          <a:srcRect l="765" t="1620" r="31377" b="72465"/>
          <a:stretch>
            <a:fillRect/>
          </a:stretch>
        </p:blipFill>
        <p:spPr bwMode="auto">
          <a:xfrm rot="16200000">
            <a:off x="-1066801" y="3276601"/>
            <a:ext cx="3810002" cy="1219200"/>
          </a:xfrm>
          <a:prstGeom prst="rect">
            <a:avLst/>
          </a:prstGeom>
          <a:noFill/>
        </p:spPr>
      </p:pic>
      <p:pic>
        <p:nvPicPr>
          <p:cNvPr id="1028" name="Picture 4" descr="C:\Users\Mary\Documents\Research\DATA_FROZEN\COUNTS_Thymus1\Rplot100_2.png"/>
          <p:cNvPicPr>
            <a:picLocks noGrp="1" noChangeAspect="1" noChangeArrowheads="1"/>
          </p:cNvPicPr>
          <p:nvPr>
            <p:ph idx="1"/>
          </p:nvPr>
        </p:nvPicPr>
        <p:blipFill>
          <a:blip r:embed="rId8"/>
          <a:srcRect t="1738" r="32288" b="71875"/>
          <a:stretch>
            <a:fillRect/>
          </a:stretch>
        </p:blipFill>
        <p:spPr bwMode="auto">
          <a:xfrm rot="16200000">
            <a:off x="6512718" y="3240881"/>
            <a:ext cx="3967163" cy="1295400"/>
          </a:xfrm>
          <a:prstGeom prst="rect">
            <a:avLst/>
          </a:prstGeom>
          <a:noFill/>
        </p:spPr>
      </p:pic>
      <p:pic>
        <p:nvPicPr>
          <p:cNvPr id="1029" name="Picture 5" descr="C:\Users\Mary\Documents\Research\DATA_FROZEN\COUNTS_Thymus1\Rplot150-2.png"/>
          <p:cNvPicPr>
            <a:picLocks noChangeAspect="1" noChangeArrowheads="1"/>
          </p:cNvPicPr>
          <p:nvPr/>
        </p:nvPicPr>
        <p:blipFill>
          <a:blip r:embed="rId9"/>
          <a:srcRect l="-1950" r="31377" b="72465"/>
          <a:stretch>
            <a:fillRect/>
          </a:stretch>
        </p:blipFill>
        <p:spPr bwMode="auto">
          <a:xfrm rot="16200000">
            <a:off x="5143501" y="3314700"/>
            <a:ext cx="3962401" cy="1295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6172200"/>
            <a:ext cx="2606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Which bin size is optimal?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800" y="1371600"/>
            <a:ext cx="883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400x400          350x350          300x300          250x250       200x200      150x150            100x100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Rarefaction </a:t>
            </a:r>
            <a:r>
              <a:rPr lang="en-US" dirty="0" smtClean="0">
                <a:solidFill>
                  <a:schemeClr val="bg1"/>
                </a:solidFill>
              </a:rPr>
              <a:t>Curve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620000" y="609600"/>
          <a:ext cx="1524000" cy="354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2727"/>
                <a:gridCol w="831273"/>
              </a:tblGrid>
              <a:tr h="460038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Area (mm2)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BINS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500x500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0.00027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450x450</a:t>
                      </a:r>
                      <a:endParaRPr lang="en-US" sz="1100" dirty="0"/>
                    </a:p>
                  </a:txBody>
                  <a:tcPr/>
                </a:tc>
              </a:tr>
              <a:tr h="406546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0.00035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400x400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0.00045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350x350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0.00062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300x300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0.00089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250x250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0.00139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FF0000"/>
                          </a:solidFill>
                        </a:rPr>
                        <a:t>200x200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0.00247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150x150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0.00555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100x100</a:t>
                      </a:r>
                      <a:endParaRPr lang="en-US" sz="1100" dirty="0"/>
                    </a:p>
                  </a:txBody>
                  <a:tcPr/>
                </a:tc>
              </a:tr>
              <a:tr h="28458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0.0222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50x50</a:t>
                      </a:r>
                      <a:endParaRPr lang="en-US" sz="11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0" y="990600"/>
            <a:ext cx="7495939" cy="3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4294144"/>
            <a:ext cx="4267200" cy="2563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Community Matrix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r="66092"/>
          <a:stretch>
            <a:fillRect/>
          </a:stretch>
        </p:blipFill>
        <p:spPr bwMode="auto">
          <a:xfrm>
            <a:off x="2667000" y="793411"/>
            <a:ext cx="3657600" cy="6064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09800" y="334878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CD25</a:t>
            </a:r>
            <a:endParaRPr lang="en-US" dirty="0"/>
          </a:p>
        </p:txBody>
      </p:sp>
      <p:pic>
        <p:nvPicPr>
          <p:cNvPr id="10" name="Content Placeholder 3" descr="PDGFRbclosest.png"/>
          <p:cNvPicPr>
            <a:picLocks noChangeAspect="1"/>
          </p:cNvPicPr>
          <p:nvPr/>
        </p:nvPicPr>
        <p:blipFill>
          <a:blip r:embed="rId3"/>
          <a:srcRect l="9088" t="4546" r="7952" b="6054"/>
          <a:stretch>
            <a:fillRect/>
          </a:stretch>
        </p:blipFill>
        <p:spPr>
          <a:xfrm>
            <a:off x="1219200" y="1066800"/>
            <a:ext cx="6816670" cy="55093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47800" y="304800"/>
            <a:ext cx="74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CellProfiler</a:t>
            </a:r>
            <a:r>
              <a:rPr lang="en-US" sz="2800" dirty="0" smtClean="0">
                <a:solidFill>
                  <a:schemeClr val="bg1"/>
                </a:solidFill>
              </a:rPr>
              <a:t> Results-Blood vessel marker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is clustering being done?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rcRect l="2004" t="5732" r="12297" b="60828"/>
          <a:stretch>
            <a:fillRect/>
          </a:stretch>
        </p:blipFill>
        <p:spPr bwMode="auto">
          <a:xfrm rot="5400000">
            <a:off x="5524500" y="2933700"/>
            <a:ext cx="5105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/>
          <a:srcRect l="1825" t="6369" r="49493" b="52548"/>
          <a:stretch>
            <a:fillRect/>
          </a:stretch>
        </p:blipFill>
        <p:spPr bwMode="auto">
          <a:xfrm>
            <a:off x="76200" y="1524000"/>
            <a:ext cx="3505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/>
          <a:srcRect l="50912" t="6369" b="51168"/>
          <a:stretch>
            <a:fillRect/>
          </a:stretch>
        </p:blipFill>
        <p:spPr bwMode="auto">
          <a:xfrm>
            <a:off x="3581400" y="152400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4"/>
          <a:srcRect l="1825" t="52017" r="50775" b="9152"/>
          <a:stretch>
            <a:fillRect/>
          </a:stretch>
        </p:blipFill>
        <p:spPr bwMode="auto">
          <a:xfrm>
            <a:off x="762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/>
          <p:nvPr/>
        </p:nvPicPr>
        <p:blipFill>
          <a:blip r:embed="rId4"/>
          <a:srcRect l="50912" t="51115" b="7582"/>
          <a:stretch>
            <a:fillRect/>
          </a:stretch>
        </p:blipFill>
        <p:spPr bwMode="auto">
          <a:xfrm>
            <a:off x="3657600" y="3276600"/>
            <a:ext cx="358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57400" y="1676400"/>
            <a:ext cx="4531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                                                               Yellow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Blue                                                               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412468"/>
            <a:ext cx="740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CD11c     CD205     CD31      Claud34     Foxp3     K14      K5      </a:t>
            </a:r>
            <a:r>
              <a:rPr lang="en-US" dirty="0" err="1" smtClean="0">
                <a:solidFill>
                  <a:schemeClr val="bg1"/>
                </a:solidFill>
              </a:rPr>
              <a:t>PDGFRb</a:t>
            </a:r>
            <a:r>
              <a:rPr lang="en-US" dirty="0" smtClean="0">
                <a:solidFill>
                  <a:schemeClr val="bg1"/>
                </a:solidFill>
              </a:rPr>
              <a:t>      UEA1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 l="1977" t="48958" r="51171" b="9375"/>
          <a:stretch>
            <a:fillRect/>
          </a:stretch>
        </p:blipFill>
        <p:spPr bwMode="auto">
          <a:xfrm>
            <a:off x="7010400" y="457200"/>
            <a:ext cx="2057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t="10102" r="50000" b="52859"/>
          <a:stretch>
            <a:fillRect/>
          </a:stretch>
        </p:blipFill>
        <p:spPr bwMode="auto">
          <a:xfrm>
            <a:off x="6858000" y="3352800"/>
            <a:ext cx="2133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9414" t="3125" b="52083"/>
          <a:stretch>
            <a:fillRect/>
          </a:stretch>
        </p:blipFill>
        <p:spPr bwMode="auto">
          <a:xfrm>
            <a:off x="6858000" y="50292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/>
          <a:srcRect l="50586" t="48958" b="9375"/>
          <a:stretch>
            <a:fillRect/>
          </a:stretch>
        </p:blipFill>
        <p:spPr bwMode="auto">
          <a:xfrm>
            <a:off x="6934200" y="1911212"/>
            <a:ext cx="2133600" cy="144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Rplot02K14.png"/>
          <p:cNvPicPr>
            <a:picLocks noChangeAspect="1"/>
          </p:cNvPicPr>
          <p:nvPr/>
        </p:nvPicPr>
        <p:blipFill>
          <a:blip r:embed="rId3"/>
          <a:srcRect l="1186" t="1654" r="10226" b="64964"/>
          <a:stretch>
            <a:fillRect/>
          </a:stretch>
        </p:blipFill>
        <p:spPr>
          <a:xfrm rot="5400000">
            <a:off x="2688383" y="2493218"/>
            <a:ext cx="6248399" cy="187156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2514600" y="304800"/>
            <a:ext cx="2057400" cy="6248400"/>
            <a:chOff x="2590800" y="563350"/>
            <a:chExt cx="2133600" cy="6294650"/>
          </a:xfrm>
        </p:grpSpPr>
        <p:grpSp>
          <p:nvGrpSpPr>
            <p:cNvPr id="12" name="Group 17"/>
            <p:cNvGrpSpPr/>
            <p:nvPr/>
          </p:nvGrpSpPr>
          <p:grpSpPr>
            <a:xfrm>
              <a:off x="2666999" y="563350"/>
              <a:ext cx="2057401" cy="6294649"/>
              <a:chOff x="1676399" y="206498"/>
              <a:chExt cx="2286002" cy="6816537"/>
            </a:xfrm>
          </p:grpSpPr>
          <p:pic>
            <p:nvPicPr>
              <p:cNvPr id="30" name="Picture 29" descr="Rplotgraph.png"/>
              <p:cNvPicPr>
                <a:picLocks noChangeAspect="1"/>
              </p:cNvPicPr>
              <p:nvPr/>
            </p:nvPicPr>
            <p:blipFill>
              <a:blip r:embed="rId4"/>
              <a:srcRect l="50941" t="2726" r="4540" b="56388"/>
              <a:stretch>
                <a:fillRect/>
              </a:stretch>
            </p:blipFill>
            <p:spPr>
              <a:xfrm>
                <a:off x="1676399" y="5239592"/>
                <a:ext cx="2286002" cy="1783443"/>
              </a:xfrm>
              <a:prstGeom prst="rect">
                <a:avLst/>
              </a:prstGeom>
            </p:spPr>
          </p:pic>
          <p:pic>
            <p:nvPicPr>
              <p:cNvPr id="31" name="Picture 30" descr="Rplotgraph.png"/>
              <p:cNvPicPr>
                <a:picLocks noChangeAspect="1"/>
              </p:cNvPicPr>
              <p:nvPr/>
            </p:nvPicPr>
            <p:blipFill>
              <a:blip r:embed="rId4"/>
              <a:srcRect t="2726" r="53690" b="56389"/>
              <a:stretch>
                <a:fillRect/>
              </a:stretch>
            </p:blipFill>
            <p:spPr>
              <a:xfrm>
                <a:off x="1676400" y="190500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2" name="Picture 31" descr="Rplotgraph.png"/>
              <p:cNvPicPr>
                <a:picLocks noChangeAspect="1"/>
              </p:cNvPicPr>
              <p:nvPr/>
            </p:nvPicPr>
            <p:blipFill>
              <a:blip r:embed="rId4"/>
              <a:srcRect t="53152" r="53690" b="5962"/>
              <a:stretch>
                <a:fillRect/>
              </a:stretch>
            </p:blipFill>
            <p:spPr>
              <a:xfrm>
                <a:off x="1676400" y="3562350"/>
                <a:ext cx="2286000" cy="1714500"/>
              </a:xfrm>
              <a:prstGeom prst="rect">
                <a:avLst/>
              </a:prstGeom>
            </p:spPr>
          </p:pic>
          <p:pic>
            <p:nvPicPr>
              <p:cNvPr id="33" name="Picture 32" descr="Rplotgraph.png"/>
              <p:cNvPicPr>
                <a:picLocks noChangeAspect="1"/>
              </p:cNvPicPr>
              <p:nvPr/>
            </p:nvPicPr>
            <p:blipFill>
              <a:blip r:embed="rId4"/>
              <a:srcRect l="52098" t="53152" r="3548" b="5962"/>
              <a:stretch>
                <a:fillRect/>
              </a:stretch>
            </p:blipFill>
            <p:spPr>
              <a:xfrm>
                <a:off x="1676401" y="206498"/>
                <a:ext cx="2286000" cy="1790125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2743200" y="2209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5600" y="7620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819400" y="3657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19400" y="6096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95600" y="5257800"/>
              <a:ext cx="18288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00" y="3505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048000" y="5029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48000" y="66294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971800" y="1981200"/>
              <a:ext cx="167640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Cell markers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76600" y="1905000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276600" y="3456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76600" y="49808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276600" y="6581001"/>
              <a:ext cx="9529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Cell markers</a:t>
              </a:r>
              <a:endParaRPr 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 rot="16200000">
              <a:off x="2247986" y="29085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2204797" y="1308362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2247986" y="43890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  <p:sp>
          <p:nvSpPr>
            <p:cNvPr id="29" name="TextBox 28"/>
            <p:cNvSpPr txBox="1"/>
            <p:nvPr/>
          </p:nvSpPr>
          <p:spPr>
            <a:xfrm rot="16200000">
              <a:off x="2247986" y="6065418"/>
              <a:ext cx="10182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Number of Cells</a:t>
              </a:r>
              <a:endParaRPr lang="en-US" sz="1000" dirty="0"/>
            </a:p>
          </p:txBody>
        </p:sp>
      </p:grpSp>
      <p:pic>
        <p:nvPicPr>
          <p:cNvPr id="34" name="Picture 33" descr="Rplot01.png"/>
          <p:cNvPicPr>
            <a:picLocks noChangeAspect="1"/>
          </p:cNvPicPr>
          <p:nvPr/>
        </p:nvPicPr>
        <p:blipFill>
          <a:blip r:embed="rId5"/>
          <a:srcRect l="1592" t="1363" r="11577" b="64566"/>
          <a:stretch>
            <a:fillRect/>
          </a:stretch>
        </p:blipFill>
        <p:spPr>
          <a:xfrm rot="5400000">
            <a:off x="-1638302" y="2400301"/>
            <a:ext cx="6248401" cy="20574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10400" y="17526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086600" y="381000"/>
            <a:ext cx="1905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086600" y="4724400"/>
            <a:ext cx="1905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58000" y="6324600"/>
            <a:ext cx="2133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29047" y="46482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7429047" y="62762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7467600" y="1676400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6386313" y="2520260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6378176" y="1068063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7086600" y="3200400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467600" y="3152001"/>
            <a:ext cx="952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Cell markers</a:t>
            </a:r>
            <a:endParaRPr lang="en-US" sz="12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6386313" y="41003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386313" y="5852913"/>
            <a:ext cx="1010746" cy="2374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Number of Cells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2" descr="C:\Users\Mary\Documents\Research\Other\Island ima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1437"/>
            <a:ext cx="5334000" cy="290036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 l="52772" t="27337" r="18971" b="43944"/>
          <a:stretch>
            <a:fillRect/>
          </a:stretch>
        </p:blipFill>
        <p:spPr bwMode="auto">
          <a:xfrm>
            <a:off x="5334001" y="76199"/>
            <a:ext cx="3810000" cy="289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0" y="2963154"/>
          <a:ext cx="9144000" cy="3894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/>
                <a:gridCol w="4572000"/>
              </a:tblGrid>
              <a:tr h="37235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Ecosystem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Organ-Thymus</a:t>
                      </a:r>
                      <a:endParaRPr lang="en-US" dirty="0"/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 species aggregate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 is distribution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Beyond regional organization,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a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re cells in the thymus organized a certain way?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is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 diversity distributed across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the community?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patterns of organization consistent throughout the thymus? Between individuals? Random?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706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or addition of a species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affect organization?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How does a wild-type organ differ from a mutant?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D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iseased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organ?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8468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Are there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keystone species?</a:t>
                      </a:r>
                      <a:endParaRPr lang="en-US" sz="18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How does removal of a cell type affect organization?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5051" b="5717"/>
          <a:stretch>
            <a:fillRect/>
          </a:stretch>
        </p:blipFill>
        <p:spPr bwMode="auto">
          <a:xfrm>
            <a:off x="308187" y="1371600"/>
            <a:ext cx="8454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9" y="4111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4" name="Straight Connector 53"/>
          <p:cNvCxnSpPr/>
          <p:nvPr/>
        </p:nvCxnSpPr>
        <p:spPr>
          <a:xfrm rot="16200000" flipH="1">
            <a:off x="952498" y="3695699"/>
            <a:ext cx="3581401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2857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4762500" y="3771900"/>
            <a:ext cx="3581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14400" y="17526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Bray Curtis </a:t>
            </a:r>
            <a:r>
              <a:rPr lang="en-US" dirty="0" err="1" smtClean="0">
                <a:solidFill>
                  <a:schemeClr val="bg1"/>
                </a:solidFill>
              </a:rPr>
              <a:t>Dendrogram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60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l="778" t="13288" b="5717"/>
          <a:stretch>
            <a:fillRect/>
          </a:stretch>
        </p:blipFill>
        <p:spPr bwMode="auto">
          <a:xfrm>
            <a:off x="308187" y="1752600"/>
            <a:ext cx="845481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6200000">
            <a:off x="689178" y="4492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46768" y="51782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951568" y="5711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6367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99397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341968" y="56354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2602995" y="54742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9077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517395" y="55504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822195" y="5779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70184" y="57703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3212595" y="53980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026074" y="5456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4416474" y="51784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330874" y="5483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973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5668685" y="57118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540674" y="5765803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878485" y="57613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6321474" y="56851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6583085" y="58375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6931074" y="5864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7192685" y="560891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 rot="16200000">
            <a:off x="8448755" y="5815497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1295264" y="1676400"/>
            <a:ext cx="711374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OUTER</a:t>
            </a:r>
            <a:r>
              <a:rPr lang="en-US" b="1" dirty="0" smtClean="0"/>
              <a:t>                     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CORTEX  </a:t>
            </a:r>
            <a:r>
              <a:rPr lang="en-US" b="1" dirty="0" smtClean="0"/>
              <a:t>                   </a:t>
            </a:r>
            <a:r>
              <a:rPr lang="en-US" b="1" dirty="0" smtClean="0">
                <a:solidFill>
                  <a:srgbClr val="FF0000"/>
                </a:solidFill>
              </a:rPr>
              <a:t>MEDULLA1</a:t>
            </a:r>
            <a:r>
              <a:rPr lang="en-US" b="1" dirty="0" smtClean="0"/>
              <a:t>                  </a:t>
            </a:r>
            <a:r>
              <a:rPr lang="en-US" b="1" dirty="0" smtClean="0">
                <a:solidFill>
                  <a:srgbClr val="FFFF00"/>
                </a:solidFill>
              </a:rPr>
              <a:t>MEDULLA2 </a:t>
            </a:r>
            <a:r>
              <a:rPr lang="en-US" b="1" dirty="0" smtClean="0"/>
              <a:t>  </a:t>
            </a:r>
            <a:endParaRPr lang="en-US" b="1" dirty="0"/>
          </a:p>
        </p:txBody>
      </p:sp>
      <p:grpSp>
        <p:nvGrpSpPr>
          <p:cNvPr id="3" name="Group 50"/>
          <p:cNvGrpSpPr/>
          <p:nvPr/>
        </p:nvGrpSpPr>
        <p:grpSpPr>
          <a:xfrm>
            <a:off x="7620000" y="2133600"/>
            <a:ext cx="2286000" cy="1415772"/>
            <a:chOff x="6858000" y="2057400"/>
            <a:chExt cx="2286000" cy="1415772"/>
          </a:xfrm>
        </p:grpSpPr>
        <p:sp>
          <p:nvSpPr>
            <p:cNvPr id="35" name="TextBox 34"/>
            <p:cNvSpPr txBox="1"/>
            <p:nvPr/>
          </p:nvSpPr>
          <p:spPr>
            <a:xfrm>
              <a:off x="6858000" y="2057400"/>
              <a:ext cx="2286000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     Key</a:t>
              </a:r>
            </a:p>
            <a:p>
              <a:r>
                <a:rPr lang="en-US" sz="1400" dirty="0" smtClean="0"/>
                <a:t>WT1=</a:t>
              </a:r>
            </a:p>
            <a:p>
              <a:endParaRPr lang="en-US" sz="1400" dirty="0" smtClean="0"/>
            </a:p>
            <a:p>
              <a:r>
                <a:rPr lang="en-US" sz="1400" dirty="0" smtClean="0"/>
                <a:t>WT2=</a:t>
              </a:r>
            </a:p>
            <a:p>
              <a:endParaRPr lang="en-US" sz="1400" dirty="0" smtClean="0"/>
            </a:p>
            <a:p>
              <a:endParaRPr lang="en-US" sz="1400" dirty="0"/>
            </a:p>
          </p:txBody>
        </p:sp>
        <p:sp>
          <p:nvSpPr>
            <p:cNvPr id="40" name="Isosceles Triangle 39"/>
            <p:cNvSpPr/>
            <p:nvPr/>
          </p:nvSpPr>
          <p:spPr>
            <a:xfrm>
              <a:off x="7467600" y="2362200"/>
              <a:ext cx="228600" cy="228600"/>
            </a:xfrm>
            <a:prstGeom prst="triangl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467600" y="2743200"/>
              <a:ext cx="228600" cy="2286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Isosceles Triangle 51"/>
          <p:cNvSpPr/>
          <p:nvPr/>
        </p:nvSpPr>
        <p:spPr>
          <a:xfrm>
            <a:off x="990600" y="3429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>
            <a:off x="1295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16002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28194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7848600" y="51816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38100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>
            <a:off x="6934200" y="5334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6629400" y="51054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5638800" y="49530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>
            <a:off x="59436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>
            <a:off x="41148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>
            <a:off x="6248400" y="5257800"/>
            <a:ext cx="228600" cy="2286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153400" y="51816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543800" y="5029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239000" y="5334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3340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5029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724400" y="4572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505200" y="4876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905000" y="46482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2098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2514600" y="51054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3124200" y="49530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419600" y="5257800"/>
            <a:ext cx="228600" cy="228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2000" y="3048000"/>
            <a:ext cx="1981200" cy="2667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743200" y="4191000"/>
            <a:ext cx="1905000" cy="2057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724400" y="3276600"/>
            <a:ext cx="1828800" cy="2971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629400" y="4343400"/>
            <a:ext cx="1828800" cy="1905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230" r="4028" b="5305"/>
          <a:stretch>
            <a:fillRect/>
          </a:stretch>
        </p:blipFill>
        <p:spPr bwMode="auto">
          <a:xfrm>
            <a:off x="0" y="747539"/>
            <a:ext cx="9144000" cy="473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503768" y="43899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O</a:t>
            </a:r>
            <a:endParaRPr lang="en-US" sz="11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26047" y="436666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O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16607" y="4517395"/>
            <a:ext cx="761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M2S1  O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1074037" y="45030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O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2060779" y="44661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O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226437" y="4350637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O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341968" y="46185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O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27378" y="4568622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O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229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O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75368" y="4542368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O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250047" y="4379353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O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470482" y="4430707"/>
            <a:ext cx="5886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M1S1C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606852" y="44467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C</a:t>
            </a: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0743" y="43528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M1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911653" y="4294337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C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60195" y="44749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C</a:t>
            </a:r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55786" y="448360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C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408186" y="45960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C</a:t>
            </a:r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593596" y="47797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C</a:t>
            </a:r>
            <a:endParaRPr lang="en-US" sz="11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789186" y="47035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C</a:t>
            </a:r>
            <a:endParaRPr lang="en-US" sz="11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163864" y="45149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C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316264" y="34530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C</a:t>
            </a:r>
            <a:endParaRPr lang="en-US" sz="11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3974596" y="4443646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C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5629354" y="46722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M1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443944" y="4667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M1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5254676" y="4291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M1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5095955" y="43771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M1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4906686" y="45149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M1</a:t>
            </a:r>
            <a:endParaRPr lang="en-US" sz="11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4721276" y="3959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M1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4664254" y="3829145"/>
            <a:ext cx="6206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C</a:t>
            </a:r>
            <a:endParaRPr lang="en-US" sz="11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4503037" y="382914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O</a:t>
            </a:r>
            <a:endParaRPr lang="en-US" sz="11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627828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M1</a:t>
            </a:r>
            <a:endParaRPr lang="en-US" sz="11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6125885" y="47212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M1</a:t>
            </a:r>
            <a:endParaRPr lang="en-US" sz="11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40476" y="4672246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M1</a:t>
            </a:r>
            <a:endParaRPr lang="en-US" sz="11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24945" y="42863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M1</a:t>
            </a:r>
            <a:endParaRPr lang="en-US" sz="11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510744" y="468194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M1</a:t>
            </a:r>
            <a:endParaRPr lang="en-US" sz="11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663145" y="4062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M1S2 M2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778676" y="464507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WT1S2 M2</a:t>
            </a:r>
            <a:endParaRPr lang="en-US" sz="11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96408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WT2S1 M2</a:t>
            </a:r>
            <a:endParaRPr lang="en-US" sz="11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159676" y="4694768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WT1S3 M2</a:t>
            </a:r>
            <a:endParaRPr lang="en-US" sz="11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3489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M1S3 M2</a:t>
            </a:r>
            <a:endParaRPr lang="en-US" sz="11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4974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WT1S1 M2</a:t>
            </a:r>
            <a:endParaRPr lang="en-US" sz="11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49886" y="48197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WT2S2 M2</a:t>
            </a:r>
            <a:endParaRPr lang="en-US" sz="11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845476" y="4743545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WT2S3 M2</a:t>
            </a:r>
            <a:endParaRPr lang="en-US" sz="11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81871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M2S2 M2</a:t>
            </a:r>
            <a:endParaRPr lang="en-US" sz="11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34744" y="4743545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M1S1 M2</a:t>
            </a:r>
            <a:endParaRPr lang="en-US" sz="11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339544" y="4657646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M2S1 M2</a:t>
            </a:r>
            <a:endParaRPr lang="en-US" sz="11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91945" y="469476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M2S3 M2</a:t>
            </a:r>
            <a:endParaRPr lang="en-US" sz="1100" dirty="0"/>
          </a:p>
        </p:txBody>
      </p:sp>
      <p:cxnSp>
        <p:nvCxnSpPr>
          <p:cNvPr id="52" name="Straight Connector 51"/>
          <p:cNvCxnSpPr/>
          <p:nvPr/>
        </p:nvCxnSpPr>
        <p:spPr>
          <a:xfrm rot="16200000" flipH="1">
            <a:off x="838201" y="36576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3276600" y="37338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6200000" flipH="1">
            <a:off x="5181600" y="3810000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4400" y="914400"/>
            <a:ext cx="79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                         CORTEX                               MEDULLA1                     MEDULLA2 </a:t>
            </a:r>
            <a:endParaRPr lang="en-US" dirty="0"/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Bray Curtis Dissimilarity Index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" name="Group 64"/>
          <p:cNvGrpSpPr/>
          <p:nvPr/>
        </p:nvGrpSpPr>
        <p:grpSpPr>
          <a:xfrm>
            <a:off x="7010400" y="1175028"/>
            <a:ext cx="2286000" cy="1415772"/>
            <a:chOff x="7010400" y="1175028"/>
            <a:chExt cx="2286000" cy="1415772"/>
          </a:xfrm>
        </p:grpSpPr>
        <p:grpSp>
          <p:nvGrpSpPr>
            <p:cNvPr id="51" name="Group 57"/>
            <p:cNvGrpSpPr/>
            <p:nvPr/>
          </p:nvGrpSpPr>
          <p:grpSpPr>
            <a:xfrm>
              <a:off x="7010400" y="1175028"/>
              <a:ext cx="2286000" cy="1415772"/>
              <a:chOff x="6858000" y="2057400"/>
              <a:chExt cx="2286000" cy="1415772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6858000" y="2057400"/>
                <a:ext cx="2286000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 smtClean="0"/>
                  <a:t>     Key</a:t>
                </a:r>
              </a:p>
              <a:p>
                <a:r>
                  <a:rPr lang="en-US" sz="1400" b="1" dirty="0" smtClean="0"/>
                  <a:t>WT1=           Mutant1=</a:t>
                </a:r>
              </a:p>
              <a:p>
                <a:endParaRPr lang="en-US" sz="1400" b="1" dirty="0" smtClean="0"/>
              </a:p>
              <a:p>
                <a:r>
                  <a:rPr lang="en-US" sz="1400" b="1" dirty="0" smtClean="0"/>
                  <a:t>WT2=           Mutant2=</a:t>
                </a:r>
              </a:p>
              <a:p>
                <a:endParaRPr lang="en-US" sz="1400" dirty="0" smtClean="0"/>
              </a:p>
              <a:p>
                <a:endParaRPr lang="en-US" sz="1400" dirty="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>
                <a:off x="7467600" y="2362200"/>
                <a:ext cx="228600" cy="228600"/>
              </a:xfrm>
              <a:prstGeom prst="triangl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7467600" y="2743200"/>
                <a:ext cx="228600" cy="2286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2" name="Oval 61"/>
            <p:cNvSpPr/>
            <p:nvPr/>
          </p:nvSpPr>
          <p:spPr>
            <a:xfrm>
              <a:off x="8763000" y="14478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5-Point Star 62"/>
            <p:cNvSpPr/>
            <p:nvPr/>
          </p:nvSpPr>
          <p:spPr>
            <a:xfrm>
              <a:off x="8763000" y="1828800"/>
              <a:ext cx="304800" cy="304800"/>
            </a:xfrm>
            <a:prstGeom prst="star5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Isosceles Triangle 67"/>
          <p:cNvSpPr/>
          <p:nvPr/>
        </p:nvSpPr>
        <p:spPr>
          <a:xfrm>
            <a:off x="762000" y="4038600"/>
            <a:ext cx="228600" cy="228600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981" t="5970" r="839" b="5971"/>
          <a:stretch>
            <a:fillRect/>
          </a:stretch>
        </p:blipFill>
        <p:spPr bwMode="auto">
          <a:xfrm>
            <a:off x="0" y="978911"/>
            <a:ext cx="9144000" cy="461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 rot="16200000">
            <a:off x="476127" y="46566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O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679812" y="4622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O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832212" y="44819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O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984611" y="44705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O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1161927" y="4344706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O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1314327" y="43518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O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1518011" y="3860998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O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636748" y="41232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O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771527" y="4705473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O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2016169" y="4759369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O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2152527" y="4580461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O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2338590" y="4558157"/>
            <a:ext cx="5982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O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503883" y="4668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M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07568" y="49398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M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2826305" y="49734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M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30372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M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3223346" y="5079534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M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375746" y="4482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M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3494483" y="5098496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M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3646883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M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3850568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M</a:t>
            </a:r>
            <a:endParaRPr lang="en-US" sz="1000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002968" y="48636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M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4121705" y="5049684"/>
            <a:ext cx="6896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M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366346" y="509222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M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4586130" y="507071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S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4738530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 rot="16200000">
            <a:off x="4924593" y="44577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S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50769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S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 rot="16200000">
            <a:off x="5229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S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 rot="16200000">
            <a:off x="5348130" y="44914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S</a:t>
            </a:r>
            <a:endParaRPr lang="en-US" sz="1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5534193" y="49149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S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5704214" y="4951981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S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5818143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C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 rot="16200000">
            <a:off x="5975352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S</a:t>
            </a:r>
            <a:endParaRPr lang="en-US" sz="10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6186330" y="51010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S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6372393" y="5067375"/>
            <a:ext cx="5725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S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 rot="16200000">
            <a:off x="65376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M1S1 C</a:t>
            </a:r>
            <a:endParaRPr lang="en-US" sz="1000" dirty="0"/>
          </a:p>
        </p:txBody>
      </p:sp>
      <p:sp>
        <p:nvSpPr>
          <p:cNvPr id="40" name="TextBox 39"/>
          <p:cNvSpPr txBox="1"/>
          <p:nvPr/>
        </p:nvSpPr>
        <p:spPr>
          <a:xfrm rot="16200000">
            <a:off x="6690005" y="4538784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M1S3 C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6813552" y="5024838"/>
            <a:ext cx="639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WT1S1 S</a:t>
            </a:r>
            <a:endParaRPr lang="en-US" sz="1000" dirty="0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7019721" y="50296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WT2S2 C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7172121" y="4837309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WT2S1 C</a:t>
            </a:r>
            <a:endParaRPr lang="en-US" sz="1000" dirty="0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342143" y="51058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WT2S3 C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7586783" y="5120996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M2S3 C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46942" y="4877247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WT1S3 C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7861116" y="51058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WT1S2  C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8029557" y="5148383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M1S2  C</a:t>
            </a:r>
            <a:endParaRPr lang="en-US" sz="1000" dirty="0"/>
          </a:p>
        </p:txBody>
      </p:sp>
      <p:sp>
        <p:nvSpPr>
          <p:cNvPr id="49" name="TextBox 48"/>
          <p:cNvSpPr txBox="1"/>
          <p:nvPr/>
        </p:nvSpPr>
        <p:spPr>
          <a:xfrm rot="16200000">
            <a:off x="8214005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M2S1 C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8424984" y="4843583"/>
            <a:ext cx="5822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M2S2 C</a:t>
            </a:r>
            <a:endParaRPr lang="en-US" sz="1000" dirty="0"/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914401" y="3608789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H="1">
            <a:off x="2971800" y="3581401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16200000" flipH="1">
            <a:off x="4953000" y="3761188"/>
            <a:ext cx="3581400" cy="762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791200" y="117038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NORMALIZED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" y="17526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OUTER                                     MEDULLA                  SUBCAPSULE                CORTEX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Rplotmuant.png"/>
          <p:cNvPicPr>
            <a:picLocks noGrp="1" noChangeAspect="1"/>
          </p:cNvPicPr>
          <p:nvPr>
            <p:ph idx="1"/>
          </p:nvPr>
        </p:nvPicPr>
        <p:blipFill>
          <a:blip r:embed="rId2"/>
          <a:srcRect l="10577" t="13469" r="62979" b="17503"/>
          <a:stretch>
            <a:fillRect/>
          </a:stretch>
        </p:blipFill>
        <p:spPr>
          <a:xfrm>
            <a:off x="3505200" y="0"/>
            <a:ext cx="2453268" cy="5029200"/>
          </a:xfrm>
          <a:ln>
            <a:solidFill>
              <a:schemeClr val="bg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1027" name="Picture 3" descr="E:\Rplot02M1.png"/>
          <p:cNvPicPr>
            <a:picLocks noChangeAspect="1" noChangeArrowheads="1"/>
          </p:cNvPicPr>
          <p:nvPr/>
        </p:nvPicPr>
        <p:blipFill>
          <a:blip r:embed="rId3"/>
          <a:srcRect l="8418" t="15468" r="62655" b="14316"/>
          <a:stretch>
            <a:fillRect/>
          </a:stretch>
        </p:blipFill>
        <p:spPr bwMode="auto">
          <a:xfrm>
            <a:off x="533400" y="0"/>
            <a:ext cx="2819400" cy="53744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9" name="Picture 8" descr="Rplot.png"/>
          <p:cNvPicPr>
            <a:picLocks noChangeAspect="1"/>
          </p:cNvPicPr>
          <p:nvPr/>
        </p:nvPicPr>
        <p:blipFill>
          <a:blip r:embed="rId4"/>
          <a:srcRect l="1375" t="937" r="6006" b="63629"/>
          <a:stretch>
            <a:fillRect/>
          </a:stretch>
        </p:blipFill>
        <p:spPr>
          <a:xfrm rot="16200000">
            <a:off x="4258407" y="2294792"/>
            <a:ext cx="6799385" cy="22098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l="4079" t="83865" r="57170" b="7621"/>
          <a:stretch>
            <a:fillRect/>
          </a:stretch>
        </p:blipFill>
        <p:spPr bwMode="auto">
          <a:xfrm>
            <a:off x="0" y="5029200"/>
            <a:ext cx="73914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val="0"/>
              </a:ext>
            </a:extLst>
          </a:blip>
          <a:srcRect t="83072" r="63656" b="8464"/>
          <a:stretch>
            <a:fillRect/>
          </a:stretch>
        </p:blipFill>
        <p:spPr bwMode="auto">
          <a:xfrm>
            <a:off x="381000" y="6019800"/>
            <a:ext cx="8763000" cy="838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/>
          <p:cNvGrpSpPr/>
          <p:nvPr/>
        </p:nvGrpSpPr>
        <p:grpSpPr>
          <a:xfrm>
            <a:off x="1676400" y="457200"/>
            <a:ext cx="6188649" cy="4953000"/>
            <a:chOff x="1676400" y="457200"/>
            <a:chExt cx="6188649" cy="4953000"/>
          </a:xfrm>
        </p:grpSpPr>
        <p:pic>
          <p:nvPicPr>
            <p:cNvPr id="2050" name="Picture 2" descr="E:\RplotOuterM.png"/>
            <p:cNvPicPr>
              <a:picLocks noChangeAspect="1" noChangeArrowheads="1"/>
            </p:cNvPicPr>
            <p:nvPr/>
          </p:nvPicPr>
          <p:blipFill>
            <a:blip r:embed="rId3"/>
            <a:srcRect l="15051" t="23169" r="60637" b="18228"/>
            <a:stretch>
              <a:fillRect/>
            </a:stretch>
          </p:blipFill>
          <p:spPr bwMode="auto">
            <a:xfrm>
              <a:off x="5473148" y="762000"/>
              <a:ext cx="2391901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1" name="Picture 3" descr="E:\Rplot02Inner M.png"/>
            <p:cNvPicPr>
              <a:picLocks noChangeAspect="1" noChangeArrowheads="1"/>
            </p:cNvPicPr>
            <p:nvPr/>
          </p:nvPicPr>
          <p:blipFill>
            <a:blip r:embed="rId4"/>
            <a:srcRect l="15050" t="21380" r="61795" b="16878"/>
            <a:stretch>
              <a:fillRect/>
            </a:stretch>
          </p:blipFill>
          <p:spPr bwMode="auto">
            <a:xfrm>
              <a:off x="3501888" y="685800"/>
              <a:ext cx="2136912" cy="4648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/>
            <a:srcRect l="1757" t="4167" r="9810" b="64583"/>
            <a:stretch>
              <a:fillRect/>
            </a:stretch>
          </p:blipFill>
          <p:spPr bwMode="auto">
            <a:xfrm rot="16200000">
              <a:off x="221148" y="1912452"/>
              <a:ext cx="4891703" cy="19811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CCL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48.74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Mutant1_150</a:t>
                      </a:r>
                      <a:r>
                        <a:rPr lang="en-US" baseline="0" dirty="0" smtClean="0"/>
                        <a:t>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Mutant2_150 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50.84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2549" t="18519" r="23496" b="41074"/>
          <a:stretch>
            <a:fillRect/>
          </a:stretch>
        </p:blipFill>
        <p:spPr bwMode="auto">
          <a:xfrm>
            <a:off x="304800" y="2057400"/>
            <a:ext cx="814387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0600"/>
            <a:ext cx="8153400" cy="6019800"/>
          </a:xfrm>
        </p:spPr>
        <p:txBody>
          <a:bodyPr>
            <a:normAutofit fontScale="85000" lnSpcReduction="20000"/>
          </a:bodyPr>
          <a:lstStyle/>
          <a:p>
            <a:endParaRPr lang="en-US" sz="3900" dirty="0" smtClean="0">
              <a:solidFill>
                <a:schemeClr val="bg1"/>
              </a:solidFill>
            </a:endParaRPr>
          </a:p>
          <a:p>
            <a:r>
              <a:rPr lang="en-US" sz="3900" dirty="0" smtClean="0">
                <a:solidFill>
                  <a:schemeClr val="bg1"/>
                </a:solidFill>
              </a:rPr>
              <a:t>Essential for proper immune system function  </a:t>
            </a:r>
          </a:p>
          <a:p>
            <a:pPr lvl="1"/>
            <a:r>
              <a:rPr lang="en-US" sz="3500" dirty="0" smtClean="0">
                <a:solidFill>
                  <a:schemeClr val="bg1"/>
                </a:solidFill>
              </a:rPr>
              <a:t>Programs T cells 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marL="393700" lvl="1" indent="-393700">
              <a:buFont typeface="Arial" pitchFamily="34" charset="0"/>
              <a:buChar char="•"/>
            </a:pPr>
            <a:r>
              <a:rPr lang="en-US" sz="3900" dirty="0" smtClean="0">
                <a:solidFill>
                  <a:schemeClr val="bg1"/>
                </a:solidFill>
              </a:rPr>
              <a:t>Loss of functional </a:t>
            </a:r>
            <a:r>
              <a:rPr lang="en-US" sz="3900" dirty="0" err="1" smtClean="0">
                <a:solidFill>
                  <a:schemeClr val="bg1"/>
                </a:solidFill>
              </a:rPr>
              <a:t>thymic</a:t>
            </a:r>
            <a:r>
              <a:rPr lang="en-US" sz="3900" dirty="0" smtClean="0">
                <a:solidFill>
                  <a:schemeClr val="bg1"/>
                </a:solidFill>
              </a:rPr>
              <a:t> activity = reduced functional T cell output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Susceptibility to diseases</a:t>
            </a:r>
          </a:p>
          <a:p>
            <a:pPr lvl="1"/>
            <a:r>
              <a:rPr lang="en-US" sz="3900" dirty="0" smtClean="0">
                <a:solidFill>
                  <a:schemeClr val="bg1"/>
                </a:solidFill>
              </a:rPr>
              <a:t>Autoimmunity</a:t>
            </a:r>
          </a:p>
          <a:p>
            <a:pPr lvl="1"/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endParaRPr lang="en-US" sz="3900" dirty="0" smtClean="0">
              <a:solidFill>
                <a:schemeClr val="bg1"/>
              </a:solidFill>
            </a:endParaRPr>
          </a:p>
          <a:p>
            <a:pPr lvl="1">
              <a:buNone/>
            </a:pPr>
            <a:r>
              <a:rPr lang="en-US" dirty="0" smtClean="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430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Why is the thymus important?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3250" name="Picture 2" descr="Biking in Style Ponderings &amp; Miscellany 5 Commen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95248"/>
            <a:ext cx="1676400" cy="1362752"/>
          </a:xfrm>
          <a:prstGeom prst="rect">
            <a:avLst/>
          </a:prstGeom>
          <a:noFill/>
        </p:spPr>
      </p:pic>
      <p:pic>
        <p:nvPicPr>
          <p:cNvPr id="7" name="Picture 4" descr="http://ts3.mm.bing.net/th?id=HN.608007257141284170&amp;pid=15.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00800" y="3807559"/>
            <a:ext cx="2743200" cy="30504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Thymus Cell Types and Migratory Pathway of T cells</a:t>
            </a:r>
            <a:br>
              <a:rPr lang="en-US" sz="3000" dirty="0" smtClean="0">
                <a:solidFill>
                  <a:schemeClr val="bg1"/>
                </a:solidFill>
              </a:rPr>
            </a:br>
            <a:r>
              <a:rPr lang="en-US" sz="3000" dirty="0" smtClean="0">
                <a:solidFill>
                  <a:schemeClr val="bg1"/>
                </a:solidFill>
              </a:rPr>
              <a:t>(Adult WT Thymus)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682" name="Picture 2" descr="http://dev.biologists.org/content/138/18/3865/F1.large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24574" b="26277"/>
          <a:stretch>
            <a:fillRect/>
          </a:stretch>
        </p:blipFill>
        <p:spPr bwMode="auto">
          <a:xfrm>
            <a:off x="2667000" y="1138178"/>
            <a:ext cx="6400800" cy="57198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U-Turn Arrow 5"/>
          <p:cNvSpPr/>
          <p:nvPr/>
        </p:nvSpPr>
        <p:spPr>
          <a:xfrm flipH="1">
            <a:off x="3962400" y="1295400"/>
            <a:ext cx="3581400" cy="2667000"/>
          </a:xfrm>
          <a:prstGeom prst="uturnArrow">
            <a:avLst>
              <a:gd name="adj1" fmla="val 7690"/>
              <a:gd name="adj2" fmla="val 25000"/>
              <a:gd name="adj3" fmla="val 20274"/>
              <a:gd name="adj4" fmla="val 74608"/>
              <a:gd name="adj5" fmla="val 100000"/>
            </a:avLst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 l="52772" t="23958" r="15870" b="42708"/>
          <a:stretch>
            <a:fillRect/>
          </a:stretch>
        </p:blipFill>
        <p:spPr bwMode="auto">
          <a:xfrm>
            <a:off x="0" y="2819400"/>
            <a:ext cx="2440781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Frame 8"/>
          <p:cNvSpPr/>
          <p:nvPr/>
        </p:nvSpPr>
        <p:spPr>
          <a:xfrm>
            <a:off x="1066800" y="2819400"/>
            <a:ext cx="609600" cy="609600"/>
          </a:xfrm>
          <a:prstGeom prst="fram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 flipH="1" flipV="1">
            <a:off x="1333500" y="1485900"/>
            <a:ext cx="16764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419100" y="4610100"/>
            <a:ext cx="3505200" cy="9906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Overview of Methods-Identifying and analyzing cell types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9" name="Content Placeholder 3" descr="Figure examples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 t="13636" r="76744" b="13636"/>
          <a:stretch>
            <a:fillRect/>
          </a:stretch>
        </p:blipFill>
        <p:spPr>
          <a:xfrm>
            <a:off x="0" y="1905000"/>
            <a:ext cx="1524000" cy="36576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E:\P63_3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5741" t="8300" r="56212" b="6629"/>
          <a:stretch>
            <a:fillRect/>
          </a:stretch>
        </p:blipFill>
        <p:spPr bwMode="auto">
          <a:xfrm>
            <a:off x="5195771" y="2286000"/>
            <a:ext cx="2195629" cy="29718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" y="990600"/>
            <a:ext cx="817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Step 1                             Step 2                              Step 3                                              Step 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219200"/>
            <a:ext cx="21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 sections  and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stain with antibodies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219200"/>
            <a:ext cx="1732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Take pictures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with microscope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62400" y="1219200"/>
            <a:ext cx="3524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Recreate section and perform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cell counts in </a:t>
            </a:r>
            <a:r>
              <a:rPr lang="en-US" dirty="0" err="1" smtClean="0">
                <a:solidFill>
                  <a:schemeClr val="bg1"/>
                </a:solidFill>
              </a:rPr>
              <a:t>CellProfiler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78544" y="1219200"/>
            <a:ext cx="1665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 spatial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724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/>
          <a:srcRect l="7520" t="5699" r="82879" b="8829"/>
          <a:stretch>
            <a:fillRect/>
          </a:stretch>
        </p:blipFill>
        <p:spPr>
          <a:xfrm>
            <a:off x="3647303" y="2133600"/>
            <a:ext cx="1077097" cy="42640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3276600" y="36576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6" descr="RplotFrozenThymus2_K3_250_all.png"/>
          <p:cNvPicPr>
            <a:picLocks noChangeAspect="1"/>
          </p:cNvPicPr>
          <p:nvPr/>
        </p:nvPicPr>
        <p:blipFill>
          <a:blip r:embed="rId6"/>
          <a:srcRect r="3924" b="78147"/>
          <a:stretch>
            <a:fillRect/>
          </a:stretch>
        </p:blipFill>
        <p:spPr>
          <a:xfrm rot="5400000">
            <a:off x="6021129" y="3732471"/>
            <a:ext cx="4515525" cy="860583"/>
          </a:xfrm>
          <a:prstGeom prst="rect">
            <a:avLst/>
          </a:prstGeom>
        </p:spPr>
      </p:pic>
      <p:pic>
        <p:nvPicPr>
          <p:cNvPr id="18" name="Content Placeholder 4"/>
          <p:cNvPicPr>
            <a:picLocks/>
          </p:cNvPicPr>
          <p:nvPr/>
        </p:nvPicPr>
        <p:blipFill>
          <a:blip r:embed="rId7"/>
          <a:srcRect l="46061" t="22432" r="37840" b="57155"/>
          <a:stretch>
            <a:fillRect/>
          </a:stretch>
        </p:blipFill>
        <p:spPr>
          <a:xfrm>
            <a:off x="1676400" y="34290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0" name="Straight Arrow Connector 19"/>
          <p:cNvCxnSpPr/>
          <p:nvPr/>
        </p:nvCxnSpPr>
        <p:spPr>
          <a:xfrm>
            <a:off x="7391400" y="3733800"/>
            <a:ext cx="381000" cy="1588"/>
          </a:xfrm>
          <a:prstGeom prst="straightConnector1">
            <a:avLst/>
          </a:prstGeom>
          <a:ln w="5397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6"/>
          <p:cNvPicPr>
            <a:picLocks/>
          </p:cNvPicPr>
          <p:nvPr/>
        </p:nvPicPr>
        <p:blipFill rotWithShape="1">
          <a:blip r:embed="rId8"/>
          <a:srcRect l="29115" t="20890" r="57267" b="56744"/>
          <a:stretch/>
        </p:blipFill>
        <p:spPr>
          <a:xfrm rot="10800000">
            <a:off x="1676400" y="2179971"/>
            <a:ext cx="1600200" cy="132522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2" name="Content Placeholder 6"/>
          <p:cNvPicPr>
            <a:picLocks/>
          </p:cNvPicPr>
          <p:nvPr/>
        </p:nvPicPr>
        <p:blipFill rotWithShape="1">
          <a:blip r:embed="rId8"/>
          <a:srcRect l="48047" t="43256" r="35251" b="34686"/>
          <a:stretch/>
        </p:blipFill>
        <p:spPr>
          <a:xfrm rot="10800000">
            <a:off x="1676400" y="4800600"/>
            <a:ext cx="1600200" cy="1371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</a:rPr>
              <a:t>Cell markers included in analysis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42E7F-DF59-4C55-978B-D4A0D8C00EF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 descr="http://dev.biologists.org/content/138/18/3865/F1.large.jpg"/>
          <p:cNvPicPr>
            <a:picLocks noChangeAspect="1" noChangeArrowheads="1"/>
          </p:cNvPicPr>
          <p:nvPr/>
        </p:nvPicPr>
        <p:blipFill>
          <a:blip r:embed="rId3"/>
          <a:srcRect l="5556" t="24574" r="3704" b="26277"/>
          <a:stretch>
            <a:fillRect/>
          </a:stretch>
        </p:blipFill>
        <p:spPr bwMode="auto">
          <a:xfrm>
            <a:off x="5334000" y="1961771"/>
            <a:ext cx="3733800" cy="36770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 l="1977" t="23958" r="59956" b="28125"/>
          <a:stretch>
            <a:fillRect/>
          </a:stretch>
        </p:blipFill>
        <p:spPr bwMode="auto">
          <a:xfrm>
            <a:off x="76200" y="1600200"/>
            <a:ext cx="5257800" cy="422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78302</TotalTime>
  <Words>4584</Words>
  <Application>Microsoft Office PowerPoint</Application>
  <PresentationFormat>On-screen Show (4:3)</PresentationFormat>
  <Paragraphs>1076</Paragraphs>
  <Slides>57</Slides>
  <Notes>47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K14-Blue  Claudin5-Green PDGFRb-Red  Foxp3-Purple  20x Lab Microscope Frozen Antibody Set 1</vt:lpstr>
      <vt:lpstr>Organization of Organs</vt:lpstr>
      <vt:lpstr>Cell Types in the Thymus</vt:lpstr>
      <vt:lpstr>How can we quantitatively evaluate organization of cell types in organs?</vt:lpstr>
      <vt:lpstr>Slide 5</vt:lpstr>
      <vt:lpstr>Background</vt:lpstr>
      <vt:lpstr>Thymus Cell Types and Migratory Pathway of T cells (Adult WT Thymus)</vt:lpstr>
      <vt:lpstr>Slide 8</vt:lpstr>
      <vt:lpstr>Cell markers included in analysis</vt:lpstr>
      <vt:lpstr>Slide 10</vt:lpstr>
      <vt:lpstr>K means Clustering</vt:lpstr>
      <vt:lpstr>K means clustering</vt:lpstr>
      <vt:lpstr>                               Clustering Results                                     K=4                   K=5                   K=10</vt:lpstr>
      <vt:lpstr>How is clustering being done?</vt:lpstr>
      <vt:lpstr>Comparing Clusters  </vt:lpstr>
      <vt:lpstr>Remove cell types-K14 (mTEC subset)</vt:lpstr>
      <vt:lpstr>Slide 17</vt:lpstr>
      <vt:lpstr>Bray Curtis Dendrogram</vt:lpstr>
      <vt:lpstr>Slide 19</vt:lpstr>
      <vt:lpstr>Removal of a “Species”</vt:lpstr>
      <vt:lpstr>Slide 21</vt:lpstr>
      <vt:lpstr>Slide 22</vt:lpstr>
      <vt:lpstr>Slide 23</vt:lpstr>
      <vt:lpstr>Slide 24</vt:lpstr>
      <vt:lpstr>Slide 25</vt:lpstr>
      <vt:lpstr>Connected Component Labeling (CCL)</vt:lpstr>
      <vt:lpstr>Slide 27</vt:lpstr>
      <vt:lpstr>Connected Component Labeling-Mutant1</vt:lpstr>
      <vt:lpstr>Connected Component Labeling Results</vt:lpstr>
      <vt:lpstr>Conclusions </vt:lpstr>
      <vt:lpstr>Future Directions</vt:lpstr>
      <vt:lpstr>Acknowledgements</vt:lpstr>
      <vt:lpstr>Slide 33</vt:lpstr>
      <vt:lpstr>Mutant-Aire knockout</vt:lpstr>
      <vt:lpstr>Aire Mutant</vt:lpstr>
      <vt:lpstr>Slide 36</vt:lpstr>
      <vt:lpstr>Virtual Sections</vt:lpstr>
      <vt:lpstr>Combinations of Antibodies Finalized List-Frozen and Paraffin 7 cell types</vt:lpstr>
      <vt:lpstr>Combinations of Antibodies Finalized List-Frozen  11 cell types</vt:lpstr>
      <vt:lpstr>Size conversion (from pixels to mm)</vt:lpstr>
      <vt:lpstr>R</vt:lpstr>
      <vt:lpstr>Output from 2D histogram</vt:lpstr>
      <vt:lpstr>Standard Real Measurement of bin sizes</vt:lpstr>
      <vt:lpstr>Different bin sizes (K=4) </vt:lpstr>
      <vt:lpstr>Rarefaction Curve</vt:lpstr>
      <vt:lpstr>Community Matrix</vt:lpstr>
      <vt:lpstr>Slide 47</vt:lpstr>
      <vt:lpstr>How is clustering being done?</vt:lpstr>
      <vt:lpstr>Slide 49</vt:lpstr>
      <vt:lpstr>Bray Curtis</vt:lpstr>
      <vt:lpstr>Bray Curtis Dendrogram</vt:lpstr>
      <vt:lpstr>Slide 52</vt:lpstr>
      <vt:lpstr>Slide 53</vt:lpstr>
      <vt:lpstr>Slide 54</vt:lpstr>
      <vt:lpstr>Slide 55</vt:lpstr>
      <vt:lpstr>CCL</vt:lpstr>
      <vt:lpstr>Slide 57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Rotation Overview</dc:title>
  <dc:creator>Mary</dc:creator>
  <cp:lastModifiedBy>Mary</cp:lastModifiedBy>
  <cp:revision>1593</cp:revision>
  <dcterms:created xsi:type="dcterms:W3CDTF">2012-10-25T15:49:04Z</dcterms:created>
  <dcterms:modified xsi:type="dcterms:W3CDTF">2015-03-15T15:51:00Z</dcterms:modified>
</cp:coreProperties>
</file>